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7" r:id="rId7"/>
    <p:sldId id="333" r:id="rId8"/>
    <p:sldId id="301" r:id="rId9"/>
    <p:sldId id="334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8" r:id="rId20"/>
    <p:sldId id="346" r:id="rId21"/>
    <p:sldId id="347" r:id="rId22"/>
    <p:sldId id="304" r:id="rId23"/>
    <p:sldId id="318" r:id="rId24"/>
    <p:sldId id="303" r:id="rId25"/>
    <p:sldId id="292" r:id="rId26"/>
    <p:sldId id="308" r:id="rId27"/>
    <p:sldId id="280" r:id="rId28"/>
    <p:sldId id="310" r:id="rId29"/>
    <p:sldId id="312" r:id="rId30"/>
    <p:sldId id="293" r:id="rId31"/>
    <p:sldId id="279" r:id="rId32"/>
    <p:sldId id="281" r:id="rId33"/>
    <p:sldId id="296" r:id="rId34"/>
    <p:sldId id="282" r:id="rId35"/>
    <p:sldId id="283" r:id="rId36"/>
    <p:sldId id="290" r:id="rId37"/>
    <p:sldId id="288" r:id="rId38"/>
    <p:sldId id="314" r:id="rId39"/>
    <p:sldId id="316" r:id="rId40"/>
    <p:sldId id="320" r:id="rId41"/>
    <p:sldId id="330" r:id="rId42"/>
    <p:sldId id="263" r:id="rId43"/>
    <p:sldId id="265" r:id="rId44"/>
    <p:sldId id="268" r:id="rId45"/>
    <p:sldId id="269" r:id="rId46"/>
    <p:sldId id="322" r:id="rId47"/>
    <p:sldId id="270" r:id="rId48"/>
    <p:sldId id="287" r:id="rId49"/>
    <p:sldId id="271" r:id="rId50"/>
    <p:sldId id="285" r:id="rId51"/>
    <p:sldId id="324" r:id="rId52"/>
    <p:sldId id="326" r:id="rId53"/>
    <p:sldId id="328" r:id="rId54"/>
    <p:sldId id="332" r:id="rId55"/>
    <p:sldId id="286" r:id="rId56"/>
    <p:sldId id="289" r:id="rId57"/>
    <p:sldId id="349" r:id="rId58"/>
    <p:sldId id="273" r:id="rId59"/>
    <p:sldId id="275" r:id="rId60"/>
  </p:sldIdLst>
  <p:sldSz cx="10150475" cy="75898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164A"/>
    <a:srgbClr val="FFFFFF"/>
    <a:srgbClr val="BE0288"/>
    <a:srgbClr val="2A041B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2787" autoAdjust="0"/>
    <p:restoredTop sz="91005" autoAdjust="0"/>
  </p:normalViewPr>
  <p:slideViewPr>
    <p:cSldViewPr>
      <p:cViewPr varScale="1">
        <p:scale>
          <a:sx n="60" d="100"/>
          <a:sy n="60" d="100"/>
        </p:scale>
        <p:origin x="-1056" y="-96"/>
      </p:cViewPr>
      <p:guideLst>
        <p:guide orient="horz" pos="2390"/>
        <p:guide pos="3197"/>
      </p:guideLst>
    </p:cSldViewPr>
  </p:slideViewPr>
  <p:outlineViewPr>
    <p:cViewPr>
      <p:scale>
        <a:sx n="33" d="100"/>
        <a:sy n="33" d="100"/>
      </p:scale>
      <p:origin x="0" y="134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62000" y="838200"/>
            <a:ext cx="8610600" cy="129540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5257800"/>
            <a:ext cx="7086600" cy="1600200"/>
          </a:xfrm>
        </p:spPr>
        <p:txBody>
          <a:bodyPr/>
          <a:lstStyle>
            <a:lvl1pPr marL="0" indent="0" algn="ctr">
              <a:buFontTx/>
              <a:buNone/>
              <a:defRPr sz="2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62000" y="6934200"/>
            <a:ext cx="2133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934200"/>
            <a:ext cx="31242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934200"/>
            <a:ext cx="21336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2EA6F5F-1244-4FB2-AA89-5244FFD1D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1840B-C227-411C-AD93-E1C412A95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1250" y="228600"/>
            <a:ext cx="1927225" cy="6324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228600"/>
            <a:ext cx="5632450" cy="6324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1C6D-6B70-48AD-BD41-435D1934F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712075" cy="838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676400" y="1447800"/>
            <a:ext cx="3741738" cy="51054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70538" y="1447800"/>
            <a:ext cx="3741737" cy="5105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34810-A857-4A80-B720-EDB230E97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712075" cy="838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447800"/>
            <a:ext cx="3741738" cy="5105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570538" y="1447800"/>
            <a:ext cx="3741737" cy="51054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61A0E-8C13-44BA-8202-63DA4BBB2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71AF9-DA45-4EC9-BE97-377D9FE79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4876800"/>
            <a:ext cx="8628062" cy="1508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1688" y="3216275"/>
            <a:ext cx="8628062" cy="16605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E6580-684A-4FA2-B803-A93D9ADC9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447800"/>
            <a:ext cx="3741738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0538" y="1447800"/>
            <a:ext cx="3741737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8B909-28D5-4D03-AE1E-8E2C2E34C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9134475" cy="126523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98625"/>
            <a:ext cx="4484688" cy="7080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000" y="2406650"/>
            <a:ext cx="4484688" cy="4373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56200" y="1698625"/>
            <a:ext cx="4486275" cy="7080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56200" y="2406650"/>
            <a:ext cx="4486275" cy="4373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6B7FA-2DD4-4754-A675-AACF93646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2D7A4-228E-44CE-90A5-ACE3DA78C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79B7C-0915-49B1-BC66-7EA6C4712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01625"/>
            <a:ext cx="3338513" cy="12858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68750" y="301625"/>
            <a:ext cx="5673725" cy="6478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1587500"/>
            <a:ext cx="3338513" cy="5192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206DE-77EB-49D5-997F-A261C9E2F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9138" y="5313363"/>
            <a:ext cx="6091237" cy="6270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89138" y="677863"/>
            <a:ext cx="6091237" cy="455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89138" y="5940425"/>
            <a:ext cx="6091237" cy="890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0BB1-7940-4ED3-B940-9B5BF3ECA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28600"/>
            <a:ext cx="771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70" tIns="50685" rIns="101370" bIns="50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447800"/>
            <a:ext cx="76358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68688" y="6915150"/>
            <a:ext cx="32131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3925" y="6915150"/>
            <a:ext cx="211455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Arial" charset="0"/>
              </a:defRPr>
            </a:lvl1pPr>
          </a:lstStyle>
          <a:p>
            <a:pPr>
              <a:defRPr/>
            </a:pPr>
            <a:fld id="{05307271-4FE2-404C-86E4-96C861DB7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10144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defTabSz="10144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defTabSz="10144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defTabSz="10144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defTabSz="10144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defTabSz="1014413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l" defTabSz="1014413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l" defTabSz="1014413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l" defTabSz="1014413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79413" indent="-379413" algn="l" defTabSz="1014413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4413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6825" indent="-252413" algn="l" defTabSz="1014413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3238" indent="-252413" algn="l" defTabSz="1014413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1238" indent="-254000" algn="l" defTabSz="1014413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38438" indent="-254000" algn="l" defTabSz="1014413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5638" indent="-254000" algn="l" defTabSz="1014413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2838" indent="-254000" algn="l" defTabSz="1014413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0038" indent="-254000" algn="l" defTabSz="1014413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42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43.bin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50.bin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oleObject" Target="../embeddings/oleObject63.bin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oleObject" Target="../embeddings/oleObject72.bin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oleObject" Target="../embeddings/oleObject81.bin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6225" y="5522913"/>
            <a:ext cx="7480300" cy="1285875"/>
          </a:xfrm>
        </p:spPr>
        <p:txBody>
          <a:bodyPr/>
          <a:lstStyle/>
          <a:p>
            <a:pPr eaLnBrk="1" hangingPunct="1"/>
            <a:r>
              <a:rPr lang="uk-UA" sz="2800" smtClean="0">
                <a:latin typeface="Bookman Old Style" pitchFamily="18" charset="0"/>
              </a:rPr>
              <a:t>МЕДИЧНІ ІНФОРМАЦІЙНІ ТЕХНОЛОГІЇ</a:t>
            </a:r>
          </a:p>
          <a:p>
            <a:pPr eaLnBrk="1" hangingPunct="1"/>
            <a:endParaRPr lang="uk-UA" smtClean="0"/>
          </a:p>
          <a:p>
            <a:pPr eaLnBrk="1" hangingPunct="1"/>
            <a:r>
              <a:rPr lang="uk-UA" sz="2000" smtClean="0"/>
              <a:t>ТОВ “МЕДІАСОФТ”</a:t>
            </a:r>
            <a:endParaRPr lang="ru-RU" sz="2000" smtClean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0150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63" name="Picture 6" descr="p_72_75486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2825"/>
            <a:ext cx="101504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 descr="Укрмедсофт_logo FIX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-1030288"/>
            <a:ext cx="46085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38388" y="303213"/>
            <a:ext cx="73040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ЕЛЕКТРОННА КАРТА ВІЗИТУ</a:t>
            </a: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ICPC-2</a:t>
            </a:r>
            <a:endParaRPr lang="ru-RU" sz="3200" smtClean="0"/>
          </a:p>
        </p:txBody>
      </p:sp>
      <p:sp>
        <p:nvSpPr>
          <p:cNvPr id="237576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37572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37572" r:id="rId3" imgW="914400" imgH="914400" progId="">
              <p:embed/>
            </p:oleObj>
          </a:graphicData>
        </a:graphic>
      </p:graphicFrame>
      <p:graphicFrame>
        <p:nvGraphicFramePr>
          <p:cNvPr id="237573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37573" r:id="rId4" imgW="914400" imgH="914400" progId="">
              <p:embed/>
            </p:oleObj>
          </a:graphicData>
        </a:graphic>
      </p:graphicFrame>
      <p:graphicFrame>
        <p:nvGraphicFramePr>
          <p:cNvPr id="237574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37574" r:id="rId5" imgW="914400" imgH="914400" progId="">
              <p:embed/>
            </p:oleObj>
          </a:graphicData>
        </a:graphic>
      </p:graphicFrame>
      <p:pic>
        <p:nvPicPr>
          <p:cNvPr id="23757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8388" y="1706563"/>
            <a:ext cx="74152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ЖУРНАЛ ЕПІЗОДІВ</a:t>
            </a:r>
            <a:r>
              <a:rPr lang="en-US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life story)</a:t>
            </a:r>
            <a:br>
              <a:rPr lang="en-US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ICPC-2</a:t>
            </a:r>
            <a:endParaRPr lang="ru-RU" sz="32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8600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38596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38596" r:id="rId3" imgW="914400" imgH="914400" progId="">
              <p:embed/>
            </p:oleObj>
          </a:graphicData>
        </a:graphic>
      </p:graphicFrame>
      <p:graphicFrame>
        <p:nvGraphicFramePr>
          <p:cNvPr id="238597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38597" r:id="rId4" imgW="914400" imgH="914400" progId="">
              <p:embed/>
            </p:oleObj>
          </a:graphicData>
        </a:graphic>
      </p:graphicFrame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38598" r:id="rId5" imgW="914400" imgH="914400" progId="">
              <p:embed/>
            </p:oleObj>
          </a:graphicData>
        </a:graphic>
      </p:graphicFrame>
      <p:pic>
        <p:nvPicPr>
          <p:cNvPr id="23860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1706563"/>
            <a:ext cx="3862387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602" name="Text Box 9"/>
          <p:cNvSpPr txBox="1">
            <a:spLocks noChangeArrowheads="1"/>
          </p:cNvSpPr>
          <p:nvPr/>
        </p:nvSpPr>
        <p:spPr bwMode="auto">
          <a:xfrm>
            <a:off x="6083300" y="1706563"/>
            <a:ext cx="37449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>
                <a:solidFill>
                  <a:schemeClr val="accent2"/>
                </a:solidFill>
              </a:rPr>
              <a:t>В журналі медичних епізодів зберігається історія звернення пацієнта по кожному захворюванні</a:t>
            </a:r>
            <a:endParaRPr lang="uk-UA"/>
          </a:p>
        </p:txBody>
      </p:sp>
      <p:pic>
        <p:nvPicPr>
          <p:cNvPr id="23860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7313" y="4011613"/>
            <a:ext cx="6138862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ЖУРНАЛ </a:t>
            </a:r>
            <a:r>
              <a:rPr lang="uk-UA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074 ТА ВІДОМІСТЬ Ф 039</a:t>
            </a:r>
            <a:endParaRPr lang="ru-RU" sz="36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474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44740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4740" r:id="rId3" imgW="914400" imgH="914400" progId="">
              <p:embed/>
            </p:oleObj>
          </a:graphicData>
        </a:graphic>
      </p:graphicFrame>
      <p:graphicFrame>
        <p:nvGraphicFramePr>
          <p:cNvPr id="244741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4741" r:id="rId4" imgW="914400" imgH="914400" progId="">
              <p:embed/>
            </p:oleObj>
          </a:graphicData>
        </a:graphic>
      </p:graphicFrame>
      <p:graphicFrame>
        <p:nvGraphicFramePr>
          <p:cNvPr id="244742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4742" r:id="rId5" imgW="914400" imgH="914400" progId="">
              <p:embed/>
            </p:oleObj>
          </a:graphicData>
        </a:graphic>
      </p:graphicFrame>
      <p:sp>
        <p:nvSpPr>
          <p:cNvPr id="244745" name="Text Box 8"/>
          <p:cNvSpPr txBox="1">
            <a:spLocks noChangeArrowheads="1"/>
          </p:cNvSpPr>
          <p:nvPr/>
        </p:nvSpPr>
        <p:spPr bwMode="auto">
          <a:xfrm>
            <a:off x="6083300" y="1706563"/>
            <a:ext cx="37449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>
                <a:solidFill>
                  <a:schemeClr val="accent2"/>
                </a:solidFill>
              </a:rPr>
              <a:t>Журнал амбулаторного прийому ф 074 та Відомість обліку відвідувань ф 039 формуються автоматично з карти візиту</a:t>
            </a:r>
            <a:endParaRPr lang="uk-UA"/>
          </a:p>
        </p:txBody>
      </p:sp>
      <p:pic>
        <p:nvPicPr>
          <p:cNvPr id="244746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2125" y="1778000"/>
            <a:ext cx="4067175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47" name="Text Box 14"/>
          <p:cNvSpPr txBox="1">
            <a:spLocks noChangeArrowheads="1"/>
          </p:cNvSpPr>
          <p:nvPr/>
        </p:nvSpPr>
        <p:spPr bwMode="auto">
          <a:xfrm>
            <a:off x="3275013" y="6530975"/>
            <a:ext cx="6192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  <a:latin typeface="Arial" charset="0"/>
              </a:rPr>
              <a:t>Наказ 157 від 26.01.2018 МОЗ України</a:t>
            </a:r>
          </a:p>
        </p:txBody>
      </p:sp>
      <p:pic>
        <p:nvPicPr>
          <p:cNvPr id="244748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8750" y="3651250"/>
            <a:ext cx="29225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ЛИСТОК НЕПРАЦЕЗАДНОСТІ</a:t>
            </a:r>
            <a:endParaRPr lang="ru-RU" sz="36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5768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45764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5764" r:id="rId3" imgW="914400" imgH="914400" progId="">
              <p:embed/>
            </p:oleObj>
          </a:graphicData>
        </a:graphic>
      </p:graphicFrame>
      <p:graphicFrame>
        <p:nvGraphicFramePr>
          <p:cNvPr id="245765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5765" r:id="rId4" imgW="914400" imgH="914400" progId="">
              <p:embed/>
            </p:oleObj>
          </a:graphicData>
        </a:graphic>
      </p:graphicFrame>
      <p:graphicFrame>
        <p:nvGraphicFramePr>
          <p:cNvPr id="245766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5766" r:id="rId5" imgW="914400" imgH="914400" progId="">
              <p:embed/>
            </p:oleObj>
          </a:graphicData>
        </a:graphic>
      </p:graphicFrame>
      <p:pic>
        <p:nvPicPr>
          <p:cNvPr id="24576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050" y="1778000"/>
            <a:ext cx="7705725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ЕЛЕКТРОННИЙ РЕЄСТР ЛН</a:t>
            </a:r>
            <a:br>
              <a:rPr lang="uk-UA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uk-UA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АНАЛІТИКА</a:t>
            </a:r>
            <a:endParaRPr lang="ru-RU" sz="36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6792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52562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46788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6788" r:id="rId3" imgW="914400" imgH="914400" progId="">
              <p:embed/>
            </p:oleObj>
          </a:graphicData>
        </a:graphic>
      </p:graphicFrame>
      <p:graphicFrame>
        <p:nvGraphicFramePr>
          <p:cNvPr id="246789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6789" r:id="rId4" imgW="914400" imgH="914400" progId="">
              <p:embed/>
            </p:oleObj>
          </a:graphicData>
        </a:graphic>
      </p:graphicFrame>
      <p:graphicFrame>
        <p:nvGraphicFramePr>
          <p:cNvPr id="246790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6790" r:id="rId5" imgW="914400" imgH="914400" progId="">
              <p:embed/>
            </p:oleObj>
          </a:graphicData>
        </a:graphic>
      </p:graphicFrame>
      <p:sp>
        <p:nvSpPr>
          <p:cNvPr id="246793" name="Text Box 8"/>
          <p:cNvSpPr txBox="1">
            <a:spLocks noChangeArrowheads="1"/>
          </p:cNvSpPr>
          <p:nvPr/>
        </p:nvSpPr>
        <p:spPr bwMode="auto">
          <a:xfrm>
            <a:off x="1509713" y="1706563"/>
            <a:ext cx="81740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</a:rPr>
              <a:t>Електронний реєстр містить інформацію про виданий листок непрацездатності та страховий анамнез за ост 12 міс, кількість днів на поточному лікарняному. В розділі аналітика міститься повний аналіз захворюваності працездатного населення – по нозологіях, по закладах, по підприємствах</a:t>
            </a:r>
          </a:p>
        </p:txBody>
      </p:sp>
      <p:pic>
        <p:nvPicPr>
          <p:cNvPr id="24679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2125" y="3290888"/>
            <a:ext cx="7921625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ЛІКАРСЬКЕ СВІДОЦТВО ПРО СМЕРТЬ</a:t>
            </a:r>
          </a:p>
        </p:txBody>
      </p:sp>
      <p:sp>
        <p:nvSpPr>
          <p:cNvPr id="247816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54006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47812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7812" r:id="rId3" imgW="914400" imgH="914400" progId="">
              <p:embed/>
            </p:oleObj>
          </a:graphicData>
        </a:graphic>
      </p:graphicFrame>
      <p:graphicFrame>
        <p:nvGraphicFramePr>
          <p:cNvPr id="247813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7813" r:id="rId4" imgW="914400" imgH="914400" progId="">
              <p:embed/>
            </p:oleObj>
          </a:graphicData>
        </a:graphic>
      </p:graphicFrame>
      <p:graphicFrame>
        <p:nvGraphicFramePr>
          <p:cNvPr id="247814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7814" r:id="rId5" imgW="914400" imgH="914400" progId="">
              <p:embed/>
            </p:oleObj>
          </a:graphicData>
        </a:graphic>
      </p:graphicFrame>
      <p:sp>
        <p:nvSpPr>
          <p:cNvPr id="247817" name="Text Box 8"/>
          <p:cNvSpPr txBox="1">
            <a:spLocks noChangeArrowheads="1"/>
          </p:cNvSpPr>
          <p:nvPr/>
        </p:nvSpPr>
        <p:spPr bwMode="auto">
          <a:xfrm>
            <a:off x="1619250" y="1778000"/>
            <a:ext cx="7777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accent2"/>
                </a:solidFill>
              </a:rPr>
              <a:t>Раніше виписка такого свідоцтва займала 30 хв часу – зараз це можна зробити за 2 хв</a:t>
            </a:r>
          </a:p>
        </p:txBody>
      </p:sp>
      <p:pic>
        <p:nvPicPr>
          <p:cNvPr id="2478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6588" y="3362325"/>
            <a:ext cx="4462462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3362325"/>
            <a:ext cx="2919412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ЕЛЕКТРОННА КАРТА ЩЕПЛЕНЬ</a:t>
            </a:r>
          </a:p>
        </p:txBody>
      </p:sp>
      <p:sp>
        <p:nvSpPr>
          <p:cNvPr id="248840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48836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8836" r:id="rId3" imgW="914400" imgH="914400" progId="">
              <p:embed/>
            </p:oleObj>
          </a:graphicData>
        </a:graphic>
      </p:graphicFrame>
      <p:graphicFrame>
        <p:nvGraphicFramePr>
          <p:cNvPr id="248837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8837" r:id="rId4" imgW="914400" imgH="914400" progId="">
              <p:embed/>
            </p:oleObj>
          </a:graphicData>
        </a:graphic>
      </p:graphicFrame>
      <p:graphicFrame>
        <p:nvGraphicFramePr>
          <p:cNvPr id="248838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8838" r:id="rId5" imgW="914400" imgH="914400" progId="">
              <p:embed/>
            </p:oleObj>
          </a:graphicData>
        </a:graphic>
      </p:graphicFrame>
      <p:pic>
        <p:nvPicPr>
          <p:cNvPr id="24884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0688" y="1635125"/>
            <a:ext cx="4060825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4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6588" y="4586288"/>
            <a:ext cx="30432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43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5375" y="4370388"/>
            <a:ext cx="28384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44" name="Text Box 13"/>
          <p:cNvSpPr txBox="1">
            <a:spLocks noChangeArrowheads="1"/>
          </p:cNvSpPr>
          <p:nvPr/>
        </p:nvSpPr>
        <p:spPr bwMode="auto">
          <a:xfrm>
            <a:off x="6804025" y="1778000"/>
            <a:ext cx="29511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>
                <a:solidFill>
                  <a:schemeClr val="accent2"/>
                </a:solidFill>
              </a:rPr>
              <a:t>Електронна карта щеплень дозволяє вести як планові, так позапланові щеплення пацієнта. </a:t>
            </a:r>
          </a:p>
          <a:p>
            <a:pPr>
              <a:spcBef>
                <a:spcPct val="50000"/>
              </a:spcBef>
            </a:pPr>
            <a:r>
              <a:rPr lang="uk-UA" sz="2000">
                <a:solidFill>
                  <a:schemeClr val="accent2"/>
                </a:solidFill>
              </a:rPr>
              <a:t>Робити автоматичний перерахунок календаря щеплення з урахуванням відмов та протипоказів.</a:t>
            </a:r>
          </a:p>
          <a:p>
            <a:pPr>
              <a:spcBef>
                <a:spcPct val="50000"/>
              </a:spcBef>
            </a:pPr>
            <a:endParaRPr lang="uk-UA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ПЛАНУВАННЯ ЩЕПЛЕНЬ</a:t>
            </a:r>
          </a:p>
        </p:txBody>
      </p:sp>
      <p:sp>
        <p:nvSpPr>
          <p:cNvPr id="24986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49860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9860" r:id="rId3" imgW="914400" imgH="914400" progId="">
              <p:embed/>
            </p:oleObj>
          </a:graphicData>
        </a:graphic>
      </p:graphicFrame>
      <p:graphicFrame>
        <p:nvGraphicFramePr>
          <p:cNvPr id="249861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9861" r:id="rId4" imgW="914400" imgH="914400" progId="">
              <p:embed/>
            </p:oleObj>
          </a:graphicData>
        </a:graphic>
      </p:graphicFrame>
      <p:graphicFrame>
        <p:nvGraphicFramePr>
          <p:cNvPr id="249862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49862" r:id="rId5" imgW="914400" imgH="914400" progId="">
              <p:embed/>
            </p:oleObj>
          </a:graphicData>
        </a:graphic>
      </p:graphicFrame>
      <p:pic>
        <p:nvPicPr>
          <p:cNvPr id="24986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050" y="1562100"/>
            <a:ext cx="5224463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6" name="Text Box 11"/>
          <p:cNvSpPr txBox="1">
            <a:spLocks noChangeArrowheads="1"/>
          </p:cNvSpPr>
          <p:nvPr/>
        </p:nvSpPr>
        <p:spPr bwMode="auto">
          <a:xfrm>
            <a:off x="2482850" y="6315075"/>
            <a:ext cx="72723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  <a:latin typeface="Arial" charset="0"/>
              </a:rPr>
              <a:t>За наявності медичних протипоказів до щеплення чи відмови пацієнта від щеплення проводиться автоматичне перепланування календаря щеплення пацієнта</a:t>
            </a:r>
          </a:p>
        </p:txBody>
      </p:sp>
      <p:pic>
        <p:nvPicPr>
          <p:cNvPr id="249867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2427288"/>
            <a:ext cx="3554412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ЕЛЕКТРОННА ДОВІДКА ПРО ПРОВЕДЕНЕ ЩЕПЛЕННЯ Ф 063</a:t>
            </a:r>
          </a:p>
        </p:txBody>
      </p:sp>
      <p:sp>
        <p:nvSpPr>
          <p:cNvPr id="250888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50884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50884" r:id="rId3" imgW="914400" imgH="914400" progId="">
              <p:embed/>
            </p:oleObj>
          </a:graphicData>
        </a:graphic>
      </p:graphicFrame>
      <p:graphicFrame>
        <p:nvGraphicFramePr>
          <p:cNvPr id="250885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50885" r:id="rId4" imgW="914400" imgH="914400" progId="">
              <p:embed/>
            </p:oleObj>
          </a:graphicData>
        </a:graphic>
      </p:graphicFrame>
      <p:graphicFrame>
        <p:nvGraphicFramePr>
          <p:cNvPr id="250886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50886" r:id="rId5" imgW="914400" imgH="914400" progId="">
              <p:embed/>
            </p:oleObj>
          </a:graphicData>
        </a:graphic>
      </p:graphicFrame>
      <p:pic>
        <p:nvPicPr>
          <p:cNvPr id="25088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6675" y="2786063"/>
            <a:ext cx="4567238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90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2125" y="2138363"/>
            <a:ext cx="4926013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ЕЛЕКТРОННЕ НАПРАВЛЕННЯ НА АНАЛІЗ. ОТРИМАННЯ РЕЗУЛЬТАТУ ОДРАЗУ</a:t>
            </a:r>
            <a:r>
              <a:rPr lang="ru-RU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Ж ПІСЛЯ ПРОВЕДЕНОГО ДОСЛІДЖЕННЯ</a:t>
            </a:r>
            <a:endParaRPr lang="ru-RU" sz="24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4072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344068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344068" r:id="rId3" imgW="914400" imgH="914400" progId="">
              <p:embed/>
            </p:oleObj>
          </a:graphicData>
        </a:graphic>
      </p:graphicFrame>
      <p:graphicFrame>
        <p:nvGraphicFramePr>
          <p:cNvPr id="344069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344069" r:id="rId4" imgW="914400" imgH="914400" progId="">
              <p:embed/>
            </p:oleObj>
          </a:graphicData>
        </a:graphic>
      </p:graphicFrame>
      <p:graphicFrame>
        <p:nvGraphicFramePr>
          <p:cNvPr id="344070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344070" r:id="rId5" imgW="914400" imgH="914400" progId="">
              <p:embed/>
            </p:oleObj>
          </a:graphicData>
        </a:graphic>
      </p:graphicFrame>
      <p:pic>
        <p:nvPicPr>
          <p:cNvPr id="34407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2138363"/>
            <a:ext cx="7737475" cy="418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0688" y="195263"/>
            <a:ext cx="8313737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ПРИНЦИПИ ПОБУДОВИ КОМПЛЕКСУ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342" name="Содержимое 2"/>
          <p:cNvSpPr>
            <a:spLocks noGrp="1"/>
          </p:cNvSpPr>
          <p:nvPr>
            <p:ph idx="1"/>
          </p:nvPr>
        </p:nvSpPr>
        <p:spPr>
          <a:xfrm>
            <a:off x="1717675" y="1365250"/>
            <a:ext cx="7827963" cy="557371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uk-UA" sz="2000" b="1" smtClean="0">
                <a:solidFill>
                  <a:srgbClr val="191966"/>
                </a:solidFill>
              </a:rPr>
              <a:t>     М</a:t>
            </a:r>
            <a:r>
              <a:rPr lang="ru-RU" sz="2000" b="1" smtClean="0">
                <a:solidFill>
                  <a:srgbClr val="191966"/>
                </a:solidFill>
              </a:rPr>
              <a:t>едична інформаційна система «Укрмедсофт» (УМС)</a:t>
            </a:r>
            <a:r>
              <a:rPr lang="ru-RU" sz="2000" b="1" smtClean="0">
                <a:solidFill>
                  <a:srgbClr val="2A041B"/>
                </a:solidFill>
              </a:rPr>
              <a:t> </a:t>
            </a:r>
            <a:r>
              <a:rPr lang="ru-RU" sz="2000" smtClean="0">
                <a:solidFill>
                  <a:srgbClr val="2A041B"/>
                </a:solidFill>
              </a:rPr>
              <a:t>- </a:t>
            </a:r>
            <a:r>
              <a:rPr lang="uk-UA" sz="2000" smtClean="0">
                <a:solidFill>
                  <a:srgbClr val="46164A"/>
                </a:solidFill>
              </a:rPr>
              <a:t>ц</a:t>
            </a:r>
            <a:r>
              <a:rPr lang="ru-RU" sz="2000" smtClean="0">
                <a:solidFill>
                  <a:srgbClr val="46164A"/>
                </a:solidFill>
              </a:rPr>
              <a:t>е комплексний програмний продукт, призначений для автоматизації будь-якого лікувально-профілактичного закладу. </a:t>
            </a:r>
          </a:p>
          <a:p>
            <a:pPr algn="just"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     </a:t>
            </a:r>
            <a:r>
              <a:rPr lang="en-US" sz="2000" smtClean="0">
                <a:solidFill>
                  <a:srgbClr val="46164A"/>
                </a:solidFill>
              </a:rPr>
              <a:t> </a:t>
            </a:r>
            <a:r>
              <a:rPr lang="ru-RU" sz="2000" smtClean="0">
                <a:solidFill>
                  <a:srgbClr val="46164A"/>
                </a:solidFill>
              </a:rPr>
              <a:t>Система розробляється в Україні і позиціонується як універсальне і типове рішення для автоматизації на рівні міста, району, області. </a:t>
            </a:r>
          </a:p>
          <a:p>
            <a:pPr algn="just" eaLnBrk="1" hangingPunct="1">
              <a:buFontTx/>
              <a:buNone/>
            </a:pPr>
            <a:r>
              <a:rPr lang="ru-RU" sz="2000" smtClean="0">
                <a:solidFill>
                  <a:srgbClr val="262699"/>
                </a:solidFill>
              </a:rPr>
              <a:t/>
            </a:r>
            <a:br>
              <a:rPr lang="ru-RU" sz="2000" smtClean="0">
                <a:solidFill>
                  <a:srgbClr val="262699"/>
                </a:solidFill>
              </a:rPr>
            </a:br>
            <a:r>
              <a:rPr lang="ru-RU" sz="2000" b="1" smtClean="0">
                <a:solidFill>
                  <a:srgbClr val="191966"/>
                </a:solidFill>
              </a:rPr>
              <a:t>МІС «Укрмедсофт»</a:t>
            </a:r>
            <a:r>
              <a:rPr lang="ru-RU" sz="2000" smtClean="0">
                <a:solidFill>
                  <a:srgbClr val="191966"/>
                </a:solidFill>
              </a:rPr>
              <a:t> - </a:t>
            </a:r>
            <a:r>
              <a:rPr lang="ru-RU" sz="2000" smtClean="0">
                <a:solidFill>
                  <a:srgbClr val="46164A"/>
                </a:solidFill>
              </a:rPr>
              <a:t>потужний, сучасний і наукомісткий програмний продукт. На його розробку, дослідження і тестування пішло понад </a:t>
            </a:r>
            <a:r>
              <a:rPr lang="en-US" sz="2000" smtClean="0">
                <a:solidFill>
                  <a:srgbClr val="46164A"/>
                </a:solidFill>
              </a:rPr>
              <a:t>1</a:t>
            </a:r>
            <a:r>
              <a:rPr lang="uk-UA" sz="2000" smtClean="0">
                <a:solidFill>
                  <a:srgbClr val="46164A"/>
                </a:solidFill>
              </a:rPr>
              <a:t>8</a:t>
            </a:r>
            <a:r>
              <a:rPr lang="ru-RU" sz="2000" smtClean="0">
                <a:solidFill>
                  <a:srgbClr val="46164A"/>
                </a:solidFill>
              </a:rPr>
              <a:t> років. </a:t>
            </a:r>
            <a:r>
              <a:rPr lang="uk-UA" sz="2000" smtClean="0">
                <a:solidFill>
                  <a:srgbClr val="46164A"/>
                </a:solidFill>
              </a:rPr>
              <a:t>За цей час було впроваджено ІС у  понад </a:t>
            </a:r>
            <a:r>
              <a:rPr lang="ru-RU" sz="2000" smtClean="0">
                <a:solidFill>
                  <a:srgbClr val="46164A"/>
                </a:solidFill>
              </a:rPr>
              <a:t>2000 закладах охорони здоров</a:t>
            </a:r>
            <a:r>
              <a:rPr lang="en-US" sz="2000" smtClean="0">
                <a:solidFill>
                  <a:srgbClr val="46164A"/>
                </a:solidFill>
              </a:rPr>
              <a:t>’</a:t>
            </a:r>
            <a:r>
              <a:rPr lang="ru-RU" sz="2000" smtClean="0">
                <a:solidFill>
                  <a:srgbClr val="46164A"/>
                </a:solidFill>
              </a:rPr>
              <a:t>я різного профілю.</a:t>
            </a:r>
          </a:p>
          <a:p>
            <a:pPr algn="just"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     Система має найрізноманітніші інсталяції по всій країні, у тому числі в поліклініках, медсанчастинах,  стаціонарах, фтизіатричних закладах,  наркологічних закладах, пологових будинках, санаторіях і т.д.  </a:t>
            </a:r>
          </a:p>
          <a:p>
            <a:pPr algn="just" eaLnBrk="1" hangingPunct="1">
              <a:buFontTx/>
              <a:buNone/>
            </a:pPr>
            <a:r>
              <a:rPr lang="uk-UA" sz="2000" b="1" smtClean="0">
                <a:solidFill>
                  <a:srgbClr val="191966"/>
                </a:solidFill>
              </a:rPr>
              <a:t> </a:t>
            </a:r>
            <a:r>
              <a:rPr lang="uk-UA" sz="2800" smtClean="0">
                <a:solidFill>
                  <a:srgbClr val="161616"/>
                </a:solidFill>
              </a:rPr>
              <a:t> </a:t>
            </a:r>
          </a:p>
        </p:txBody>
      </p:sp>
      <p:sp>
        <p:nvSpPr>
          <p:cNvPr id="14343" name="Rectangle 2"/>
          <p:cNvSpPr>
            <a:spLocks noChangeArrowheads="1"/>
          </p:cNvSpPr>
          <p:nvPr/>
        </p:nvSpPr>
        <p:spPr bwMode="auto">
          <a:xfrm>
            <a:off x="0" y="0"/>
            <a:ext cx="10150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4340" r:id="rId3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38138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eHEALTH</a:t>
            </a: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(лікар)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6968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96964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96964" r:id="rId3" imgW="914400" imgH="914400" progId="">
              <p:embed/>
            </p:oleObj>
          </a:graphicData>
        </a:graphic>
      </p:graphicFrame>
      <p:graphicFrame>
        <p:nvGraphicFramePr>
          <p:cNvPr id="296965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96965" r:id="rId4" imgW="914400" imgH="914400" progId="">
              <p:embed/>
            </p:oleObj>
          </a:graphicData>
        </a:graphic>
      </p:graphicFrame>
      <p:graphicFrame>
        <p:nvGraphicFramePr>
          <p:cNvPr id="296966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96966" r:id="rId5" imgW="914400" imgH="914400" progId="">
              <p:embed/>
            </p:oleObj>
          </a:graphicData>
        </a:graphic>
      </p:graphicFrame>
      <p:pic>
        <p:nvPicPr>
          <p:cNvPr id="29696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6950" y="1562100"/>
            <a:ext cx="2522538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2850" y="4083050"/>
            <a:ext cx="283051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1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7313" y="5019675"/>
            <a:ext cx="35591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9338" y="1562100"/>
            <a:ext cx="310991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3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04025" y="2427288"/>
            <a:ext cx="3059113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4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54738" y="4227513"/>
            <a:ext cx="33337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6588" y="303213"/>
            <a:ext cx="82438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eHEALTH</a:t>
            </a: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(керівник)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7992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8640763" cy="55435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297988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97988" r:id="rId3" imgW="914400" imgH="914400" progId="">
              <p:embed/>
            </p:oleObj>
          </a:graphicData>
        </a:graphic>
      </p:graphicFrame>
      <p:graphicFrame>
        <p:nvGraphicFramePr>
          <p:cNvPr id="297989" name="Object 5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97989" r:id="rId4" imgW="914400" imgH="914400" progId="">
              <p:embed/>
            </p:oleObj>
          </a:graphicData>
        </a:graphic>
      </p:graphicFrame>
      <p:graphicFrame>
        <p:nvGraphicFramePr>
          <p:cNvPr id="297990" name="Object 6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297990" r:id="rId5" imgW="914400" imgH="914400" progId="">
              <p:embed/>
            </p:oleObj>
          </a:graphicData>
        </a:graphic>
      </p:graphicFrame>
      <p:pic>
        <p:nvPicPr>
          <p:cNvPr id="29799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513" y="1922463"/>
            <a:ext cx="3635375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4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0550" y="3938588"/>
            <a:ext cx="35306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95" name="Text Box 13"/>
          <p:cNvSpPr txBox="1">
            <a:spLocks noChangeArrowheads="1"/>
          </p:cNvSpPr>
          <p:nvPr/>
        </p:nvSpPr>
        <p:spPr bwMode="auto">
          <a:xfrm>
            <a:off x="6946900" y="2066925"/>
            <a:ext cx="3024188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Для керівника реалізовані наступні модулі: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Реєстрація закладу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Реєстрація підрозділу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Реєстрація персоналу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Укладення договору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Аналітика: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По деклараціях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800">
                <a:solidFill>
                  <a:schemeClr val="accent2"/>
                </a:solidFill>
                <a:latin typeface="Bookman Old Style" pitchFamily="18" charset="0"/>
              </a:rPr>
              <a:t>По електронних рецептах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4788" y="5883275"/>
            <a:ext cx="7712075" cy="838200"/>
          </a:xfrm>
        </p:spPr>
        <p:txBody>
          <a:bodyPr/>
          <a:lstStyle/>
          <a:p>
            <a:pPr algn="ctr" eaLnBrk="1" hangingPunct="1"/>
            <a:r>
              <a:rPr lang="uk-UA" sz="3600" smtClean="0">
                <a:solidFill>
                  <a:srgbClr val="FFFFFF"/>
                </a:solidFill>
              </a:rPr>
              <a:t>ВТОРИННИЙ РІВЕНЬ</a:t>
            </a:r>
            <a:br>
              <a:rPr lang="uk-UA" sz="3600" smtClean="0">
                <a:solidFill>
                  <a:srgbClr val="FFFFFF"/>
                </a:solidFill>
              </a:rPr>
            </a:br>
            <a:r>
              <a:rPr lang="uk-UA" sz="3600" smtClean="0">
                <a:solidFill>
                  <a:srgbClr val="FFFFFF"/>
                </a:solidFill>
              </a:rPr>
              <a:t>АМБУЛАТОРНИЙ ПРИЙОМ</a:t>
            </a:r>
          </a:p>
        </p:txBody>
      </p:sp>
      <p:pic>
        <p:nvPicPr>
          <p:cNvPr id="347138" name="Picture 4" descr="p_72_673938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1388"/>
            <a:ext cx="101504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39" name="Picture 5" descr="Укрмедсофт_logo FIX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3" y="0"/>
            <a:ext cx="273526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Супровід закладу від і до.. 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43363" r:id="rId3" imgW="914400" imgH="914400" progId="">
              <p:embed/>
            </p:oleObj>
          </a:graphicData>
        </a:graphic>
      </p:graphicFrame>
      <p:sp>
        <p:nvSpPr>
          <p:cNvPr id="143365" name="Text Box 4"/>
          <p:cNvSpPr txBox="1">
            <a:spLocks noChangeArrowheads="1"/>
          </p:cNvSpPr>
          <p:nvPr/>
        </p:nvSpPr>
        <p:spPr bwMode="auto">
          <a:xfrm>
            <a:off x="1654175" y="1203325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accent2"/>
                </a:solidFill>
              </a:rPr>
              <a:t>Візитна карта закладу</a:t>
            </a:r>
          </a:p>
        </p:txBody>
      </p:sp>
      <p:pic>
        <p:nvPicPr>
          <p:cNvPr id="14336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2570163"/>
            <a:ext cx="53276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7" name="Text Box 8"/>
          <p:cNvSpPr txBox="1">
            <a:spLocks noChangeArrowheads="1"/>
          </p:cNvSpPr>
          <p:nvPr/>
        </p:nvSpPr>
        <p:spPr bwMode="auto">
          <a:xfrm>
            <a:off x="1619250" y="1922463"/>
            <a:ext cx="5040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Веб-стор</a:t>
            </a:r>
            <a:r>
              <a:rPr lang="uk-UA"/>
              <a:t>інка. Електронні послуги</a:t>
            </a:r>
          </a:p>
        </p:txBody>
      </p:sp>
      <p:sp>
        <p:nvSpPr>
          <p:cNvPr id="143368" name="Text Box 9"/>
          <p:cNvSpPr txBox="1">
            <a:spLocks noChangeArrowheads="1"/>
          </p:cNvSpPr>
          <p:nvPr/>
        </p:nvSpPr>
        <p:spPr bwMode="auto">
          <a:xfrm>
            <a:off x="7019925" y="1851025"/>
            <a:ext cx="2806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Фірмовий стиль. Бланки</a:t>
            </a:r>
            <a:endParaRPr lang="uk-UA"/>
          </a:p>
        </p:txBody>
      </p:sp>
      <p:pic>
        <p:nvPicPr>
          <p:cNvPr id="143369" name="Picture 10" descr="1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3255963"/>
            <a:ext cx="2713038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0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0550" y="5451475"/>
            <a:ext cx="34671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1" name="Text Box 12"/>
          <p:cNvSpPr txBox="1">
            <a:spLocks noChangeArrowheads="1"/>
          </p:cNvSpPr>
          <p:nvPr/>
        </p:nvSpPr>
        <p:spPr bwMode="auto">
          <a:xfrm>
            <a:off x="466725" y="5667375"/>
            <a:ext cx="2338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Електронна</a:t>
            </a:r>
            <a:r>
              <a:rPr lang="uk-UA"/>
              <a:t> медична </a:t>
            </a:r>
            <a:r>
              <a:rPr lang="ru-RU"/>
              <a:t>карта</a:t>
            </a:r>
            <a:endParaRPr lang="uk-UA"/>
          </a:p>
        </p:txBody>
      </p:sp>
      <p:pic>
        <p:nvPicPr>
          <p:cNvPr id="143372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1363" y="5811838"/>
            <a:ext cx="25209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РЕЦЕПЦІЯ</a:t>
            </a:r>
            <a:endParaRPr lang="ru-RU" sz="3200" smtClean="0"/>
          </a:p>
        </p:txBody>
      </p:sp>
      <p:sp>
        <p:nvSpPr>
          <p:cNvPr id="122888" name="Содержимое 2"/>
          <p:cNvSpPr>
            <a:spLocks noGrp="1"/>
          </p:cNvSpPr>
          <p:nvPr>
            <p:ph idx="4294967295"/>
          </p:nvPr>
        </p:nvSpPr>
        <p:spPr>
          <a:xfrm>
            <a:off x="1690688" y="1419225"/>
            <a:ext cx="7970837" cy="56340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z="2000" smtClean="0">
                <a:solidFill>
                  <a:srgbClr val="002060"/>
                </a:solidFill>
              </a:rPr>
              <a:t>Основні документи та напрями роботи: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000" smtClean="0">
                <a:solidFill>
                  <a:srgbClr val="46164A"/>
                </a:solidFill>
              </a:rPr>
              <a:t> Реєстрація пацієнтів</a:t>
            </a:r>
            <a:r>
              <a:rPr lang="uk-UA" sz="2000" smtClean="0">
                <a:solidFill>
                  <a:srgbClr val="46164A"/>
                </a:solidFill>
              </a:rPr>
              <a:t>. Заповнення паспортної частини. Внесення інформації про пільги пацієнтів, інвалідність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000" smtClean="0">
                <a:solidFill>
                  <a:srgbClr val="46164A"/>
                </a:solidFill>
              </a:rPr>
              <a:t>Створення електронних амбулаторних карт </a:t>
            </a:r>
            <a:r>
              <a:rPr lang="uk-UA" sz="2000" smtClean="0">
                <a:solidFill>
                  <a:srgbClr val="46164A"/>
                </a:solidFill>
              </a:rPr>
              <a:t>ф 025/о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uk-UA" sz="2000" smtClean="0">
                <a:solidFill>
                  <a:srgbClr val="46164A"/>
                </a:solidFill>
              </a:rPr>
              <a:t>Реєстрація Карти візиту пацієнта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000" smtClean="0">
                <a:solidFill>
                  <a:srgbClr val="46164A"/>
                </a:solidFill>
              </a:rPr>
              <a:t>Прийом оплати за послуги</a:t>
            </a:r>
            <a:endParaRPr lang="uk-UA" sz="2000" smtClean="0">
              <a:solidFill>
                <a:srgbClr val="46164A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uk-UA" sz="2000" smtClean="0">
                <a:solidFill>
                  <a:srgbClr val="46164A"/>
                </a:solidFill>
              </a:rPr>
              <a:t>Формування та контроль за електронною чергою на: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uk-UA" sz="1800" smtClean="0">
                <a:solidFill>
                  <a:srgbClr val="46164A"/>
                </a:solidFill>
              </a:rPr>
              <a:t>Прийом до вузького спеціаліста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uk-UA" sz="1800" smtClean="0">
                <a:solidFill>
                  <a:srgbClr val="46164A"/>
                </a:solidFill>
              </a:rPr>
              <a:t>Профілактичні огляди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uk-UA" sz="1800" smtClean="0">
                <a:solidFill>
                  <a:srgbClr val="46164A"/>
                </a:solidFill>
              </a:rPr>
              <a:t>ЛКК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uk-UA" sz="1800" smtClean="0">
                <a:solidFill>
                  <a:srgbClr val="46164A"/>
                </a:solidFill>
              </a:rPr>
              <a:t>Лабораторні обстеження</a:t>
            </a:r>
          </a:p>
          <a:p>
            <a:pPr marL="1143000" lvl="2" indent="-228600" eaLnBrk="1" hangingPunct="1">
              <a:buFont typeface="Wingdings" pitchFamily="2" charset="2"/>
              <a:buChar char="q"/>
            </a:pPr>
            <a:endParaRPr lang="uk-UA" sz="1600" smtClean="0">
              <a:solidFill>
                <a:srgbClr val="46164A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600" smtClean="0">
              <a:solidFill>
                <a:srgbClr val="16165D"/>
              </a:solidFill>
            </a:endParaRPr>
          </a:p>
          <a:p>
            <a:pPr eaLnBrk="1" hangingPunct="1">
              <a:buFontTx/>
              <a:buNone/>
            </a:pPr>
            <a:endParaRPr lang="ru-RU" sz="1600" smtClean="0">
              <a:solidFill>
                <a:srgbClr val="16165D"/>
              </a:solidFill>
            </a:endParaRPr>
          </a:p>
          <a:p>
            <a:pPr eaLnBrk="1" hangingPunct="1">
              <a:buFontTx/>
              <a:buNone/>
            </a:pPr>
            <a:endParaRPr lang="ru-RU" sz="2000" smtClean="0"/>
          </a:p>
        </p:txBody>
      </p:sp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22884" r:id="rId3" imgW="914400" imgH="914400" progId="">
              <p:embed/>
            </p:oleObj>
          </a:graphicData>
        </a:graphic>
      </p:graphicFrame>
      <p:pic>
        <p:nvPicPr>
          <p:cNvPr id="122889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363" y="4011613"/>
            <a:ext cx="2519362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886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22886" r:id="rId5" imgW="914400" imgH="914400" progId="">
              <p:embed/>
            </p:oleObj>
          </a:graphicData>
        </a:graphic>
      </p:graphicFrame>
      <p:pic>
        <p:nvPicPr>
          <p:cNvPr id="12289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7038" y="5322888"/>
            <a:ext cx="264477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ЛІКАРЯ 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52226" r:id="rId3" imgW="914400" imgH="914400" progId="">
              <p:embed/>
            </p:oleObj>
          </a:graphicData>
        </a:graphic>
      </p:graphicFrame>
      <p:sp>
        <p:nvSpPr>
          <p:cNvPr id="52228" name="Text Box 9"/>
          <p:cNvSpPr txBox="1">
            <a:spLocks noChangeArrowheads="1"/>
          </p:cNvSpPr>
          <p:nvPr/>
        </p:nvSpPr>
        <p:spPr bwMode="auto">
          <a:xfrm>
            <a:off x="1654175" y="1203325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accent2"/>
                </a:solidFill>
              </a:rPr>
              <a:t>Облік відвідувань за допомогою Електронної карти візиту</a:t>
            </a:r>
          </a:p>
        </p:txBody>
      </p:sp>
      <p:pic>
        <p:nvPicPr>
          <p:cNvPr id="5222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2139950"/>
            <a:ext cx="4986337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3362325"/>
            <a:ext cx="52562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3362325"/>
            <a:ext cx="52562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ЛІКАРЯ 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8003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28003" r:id="rId3" imgW="914400" imgH="914400" progId="">
              <p:embed/>
            </p:oleObj>
          </a:graphicData>
        </a:graphic>
      </p:graphicFrame>
      <p:sp>
        <p:nvSpPr>
          <p:cNvPr id="128005" name="Text Box 4"/>
          <p:cNvSpPr txBox="1">
            <a:spLocks noChangeArrowheads="1"/>
          </p:cNvSpPr>
          <p:nvPr/>
        </p:nvSpPr>
        <p:spPr bwMode="auto">
          <a:xfrm>
            <a:off x="1654175" y="1203325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accent2"/>
                </a:solidFill>
              </a:rPr>
              <a:t>Облік послуг. Електронний облік обстежень</a:t>
            </a:r>
          </a:p>
        </p:txBody>
      </p:sp>
      <p:pic>
        <p:nvPicPr>
          <p:cNvPr id="12800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4788" y="1995488"/>
            <a:ext cx="5976937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2350" y="2570163"/>
            <a:ext cx="6192838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ЛІКАРЯ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868" name="Содержимое 17"/>
          <p:cNvSpPr>
            <a:spLocks noGrp="1"/>
          </p:cNvSpPr>
          <p:nvPr>
            <p:ph idx="1"/>
          </p:nvPr>
        </p:nvSpPr>
        <p:spPr>
          <a:xfrm>
            <a:off x="1690688" y="1419225"/>
            <a:ext cx="7635875" cy="5105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6866" r:id="rId3" imgW="914400" imgH="914400" progId="">
              <p:embed/>
            </p:oleObj>
          </a:graphicData>
        </a:graphic>
      </p:graphicFrame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4514850"/>
            <a:ext cx="31416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1778000"/>
            <a:ext cx="41481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9200" y="1922463"/>
            <a:ext cx="31035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2266950" y="1058863"/>
            <a:ext cx="635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accent2"/>
                </a:solidFill>
              </a:rPr>
              <a:t>Облік послуг. Електронний облік обстежень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ЛІКАРЯ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1078" name="Содержимое 17"/>
          <p:cNvSpPr>
            <a:spLocks noGrp="1"/>
          </p:cNvSpPr>
          <p:nvPr>
            <p:ph idx="4294967295"/>
          </p:nvPr>
        </p:nvSpPr>
        <p:spPr>
          <a:xfrm>
            <a:off x="1690688" y="1419225"/>
            <a:ext cx="7635875" cy="5105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31076" r:id="rId3" imgW="914400" imgH="914400" progId="">
              <p:embed/>
            </p:oleObj>
          </a:graphicData>
        </a:graphic>
      </p:graphicFrame>
      <p:sp>
        <p:nvSpPr>
          <p:cNvPr id="131079" name="Rectangle 8"/>
          <p:cNvSpPr>
            <a:spLocks noChangeArrowheads="1"/>
          </p:cNvSpPr>
          <p:nvPr/>
        </p:nvSpPr>
        <p:spPr bwMode="auto">
          <a:xfrm>
            <a:off x="2266950" y="1058863"/>
            <a:ext cx="635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accent2"/>
                </a:solidFill>
              </a:rPr>
              <a:t>Облік послуг. Електронний облік обстежень</a:t>
            </a:r>
          </a:p>
        </p:txBody>
      </p:sp>
      <p:pic>
        <p:nvPicPr>
          <p:cNvPr id="13108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635125"/>
            <a:ext cx="47529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3300" y="2427288"/>
            <a:ext cx="3835400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413" y="4083050"/>
            <a:ext cx="5402262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ЛІКАРЯ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33124" name="Object 4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33124" r:id="rId3" imgW="914400" imgH="914400" progId="">
              <p:embed/>
            </p:oleObj>
          </a:graphicData>
        </a:graphic>
      </p:graphicFrame>
      <p:sp>
        <p:nvSpPr>
          <p:cNvPr id="133126" name="Rectangle 5"/>
          <p:cNvSpPr>
            <a:spLocks noChangeArrowheads="1"/>
          </p:cNvSpPr>
          <p:nvPr/>
        </p:nvSpPr>
        <p:spPr bwMode="auto">
          <a:xfrm>
            <a:off x="1614488" y="1130300"/>
            <a:ext cx="83264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>
                <a:solidFill>
                  <a:schemeClr val="accent2"/>
                </a:solidFill>
              </a:rPr>
              <a:t>Автоматичне формування відомості відвідувань ф 039 та </a:t>
            </a:r>
          </a:p>
          <a:p>
            <a:pPr algn="ctr"/>
            <a:r>
              <a:rPr lang="uk-UA">
                <a:solidFill>
                  <a:schemeClr val="accent2"/>
                </a:solidFill>
              </a:rPr>
              <a:t>Журналу прийому амбулаторних хворих ф 074</a:t>
            </a:r>
          </a:p>
        </p:txBody>
      </p:sp>
      <p:pic>
        <p:nvPicPr>
          <p:cNvPr id="13312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0688" y="2354263"/>
            <a:ext cx="559435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8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083050"/>
            <a:ext cx="48736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 ПІДХІД ДО ІНФОРМАТИЗАЦІЇ</a:t>
            </a:r>
            <a:endParaRPr lang="ru-RU" sz="3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3318" name="Содержимое 2"/>
          <p:cNvSpPr>
            <a:spLocks noGrp="1"/>
          </p:cNvSpPr>
          <p:nvPr>
            <p:ph idx="1"/>
          </p:nvPr>
        </p:nvSpPr>
        <p:spPr>
          <a:xfrm>
            <a:off x="1646238" y="1365250"/>
            <a:ext cx="7715250" cy="5716588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uk-UA" sz="2000" smtClean="0">
                <a:solidFill>
                  <a:srgbClr val="46164A"/>
                </a:solidFill>
              </a:rPr>
              <a:t>Повний спектр необхідного функціоналу зосереджений в одній системі. Можливість здійснення повного системного аналізу діяльності закладу.</a:t>
            </a:r>
          </a:p>
          <a:p>
            <a:pPr eaLnBrk="1" hangingPunct="1">
              <a:buFont typeface="Wingdings" pitchFamily="2" charset="2"/>
              <a:buChar char="q"/>
            </a:pPr>
            <a:endParaRPr lang="uk-UA" sz="2000" smtClean="0">
              <a:solidFill>
                <a:srgbClr val="46164A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uk-UA" sz="2000" smtClean="0">
                <a:solidFill>
                  <a:srgbClr val="46164A"/>
                </a:solidFill>
              </a:rPr>
              <a:t>Все що потрібно для роботи персоналу знаходиться в єдиній базі даних, яка належить закладу.</a:t>
            </a:r>
          </a:p>
          <a:p>
            <a:pPr eaLnBrk="1" hangingPunct="1">
              <a:buFont typeface="Wingdings" pitchFamily="2" charset="2"/>
              <a:buChar char="q"/>
            </a:pPr>
            <a:endParaRPr lang="uk-UA" sz="2000" smtClean="0">
              <a:solidFill>
                <a:srgbClr val="46164A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uk-UA" sz="2000" smtClean="0">
                <a:solidFill>
                  <a:srgbClr val="46164A"/>
                </a:solidFill>
              </a:rPr>
              <a:t>Кожний користувач вносить свою інформацію а отримує доступ до любих інших потрібних йому даних.</a:t>
            </a:r>
          </a:p>
          <a:p>
            <a:pPr eaLnBrk="1" hangingPunct="1">
              <a:buFont typeface="Wingdings" pitchFamily="2" charset="2"/>
              <a:buChar char="q"/>
            </a:pPr>
            <a:endParaRPr lang="uk-UA" sz="2000" smtClean="0">
              <a:solidFill>
                <a:srgbClr val="46164A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uk-UA" sz="2000" smtClean="0">
                <a:solidFill>
                  <a:srgbClr val="46164A"/>
                </a:solidFill>
              </a:rPr>
              <a:t>Підключення до системи </a:t>
            </a:r>
            <a:r>
              <a:rPr lang="en-US" sz="2000" smtClean="0">
                <a:solidFill>
                  <a:srgbClr val="46164A"/>
                </a:solidFill>
              </a:rPr>
              <a:t>eHealth</a:t>
            </a:r>
            <a:endParaRPr lang="uk-UA" sz="2000" smtClean="0">
              <a:solidFill>
                <a:srgbClr val="46164A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sz="2000" smtClean="0">
              <a:solidFill>
                <a:srgbClr val="46164A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uk-UA" sz="2000" smtClean="0">
                <a:solidFill>
                  <a:srgbClr val="46164A"/>
                </a:solidFill>
              </a:rPr>
              <a:t>Можливість додаткового розвитку медичної інформаційної системи під потреби закладу</a:t>
            </a:r>
            <a:r>
              <a:rPr lang="en-US" sz="2000" smtClean="0">
                <a:solidFill>
                  <a:srgbClr val="46164A"/>
                </a:solidFill>
              </a:rPr>
              <a:t> </a:t>
            </a:r>
            <a:r>
              <a:rPr lang="uk-UA" sz="2000" smtClean="0">
                <a:solidFill>
                  <a:srgbClr val="46164A"/>
                </a:solidFill>
              </a:rPr>
              <a:t>понад функціонал, що необхідний для системи </a:t>
            </a:r>
            <a:r>
              <a:rPr lang="en-US" sz="2000" smtClean="0">
                <a:solidFill>
                  <a:srgbClr val="46164A"/>
                </a:solidFill>
              </a:rPr>
              <a:t>eHealth</a:t>
            </a:r>
            <a:endParaRPr lang="uk-UA" sz="2000" smtClean="0">
              <a:solidFill>
                <a:srgbClr val="46164A"/>
              </a:solidFill>
            </a:endParaRPr>
          </a:p>
          <a:p>
            <a:pPr eaLnBrk="1" hangingPunct="1"/>
            <a:endParaRPr lang="uk-UA" sz="2000" b="1" smtClean="0">
              <a:solidFill>
                <a:srgbClr val="003366"/>
              </a:solidFill>
            </a:endParaRPr>
          </a:p>
        </p:txBody>
      </p:sp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10150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3316" r:id="rId3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ЛІКАРЯ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53250" r:id="rId3" imgW="914400" imgH="914400" progId="">
              <p:embed/>
            </p:oleObj>
          </a:graphicData>
        </a:graphic>
      </p:graphicFrame>
      <p:pic>
        <p:nvPicPr>
          <p:cNvPr id="53252" name="Содержимое 4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95513" y="1778000"/>
            <a:ext cx="4000500" cy="2716213"/>
          </a:xfrm>
        </p:spPr>
      </p:pic>
      <p:pic>
        <p:nvPicPr>
          <p:cNvPr id="53253" name="Содержимое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1706563"/>
            <a:ext cx="29051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4803775"/>
            <a:ext cx="30384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Прямоугольник 7"/>
          <p:cNvSpPr>
            <a:spLocks noChangeArrowheads="1"/>
          </p:cNvSpPr>
          <p:nvPr/>
        </p:nvSpPr>
        <p:spPr bwMode="auto">
          <a:xfrm>
            <a:off x="971550" y="5019675"/>
            <a:ext cx="57594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accent2"/>
                </a:solidFill>
                <a:latin typeface="Arial Narrow" pitchFamily="34" charset="0"/>
              </a:rPr>
              <a:t>Карта диспансерного нагляду    ф 131/о  створюється на кожного пацієнта. Це дає можливість контролювати повноту проведених обстежень лікарем по кожному конкретному пацієнту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1474788" y="1130300"/>
            <a:ext cx="8281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chemeClr val="accent2"/>
                </a:solidFill>
              </a:rPr>
              <a:t>Диспансерне спостереження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ЛАБОРАТОРІЯ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844" name="Содержимое 2"/>
          <p:cNvSpPr>
            <a:spLocks noGrp="1"/>
          </p:cNvSpPr>
          <p:nvPr>
            <p:ph idx="1"/>
          </p:nvPr>
        </p:nvSpPr>
        <p:spPr>
          <a:xfrm>
            <a:off x="5795963" y="1419225"/>
            <a:ext cx="3816350" cy="5133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z="1400" smtClean="0"/>
              <a:t>        </a:t>
            </a:r>
            <a:r>
              <a:rPr lang="uk-UA" sz="1400" smtClean="0">
                <a:solidFill>
                  <a:srgbClr val="46164A"/>
                </a:solidFill>
              </a:rPr>
              <a:t>Модуль «Лабораторія» дозволяє автоматизувати документообіг між лікарем і лабораторією, яка обслуговує його напрям. </a:t>
            </a:r>
          </a:p>
          <a:p>
            <a:pPr eaLnBrk="1" hangingPunct="1">
              <a:buFontTx/>
              <a:buNone/>
            </a:pPr>
            <a:r>
              <a:rPr lang="uk-UA" sz="1400" smtClean="0">
                <a:solidFill>
                  <a:srgbClr val="46164A"/>
                </a:solidFill>
              </a:rPr>
              <a:t>        Пропонується інтерфейс формування напрямків на аналізи з урахуванням переліку надаваних лабораторією послуг, забезпечується можливість оперативного надання результатів дослідження лікаря.</a:t>
            </a:r>
            <a:br>
              <a:rPr lang="uk-UA" sz="1400" smtClean="0">
                <a:solidFill>
                  <a:srgbClr val="46164A"/>
                </a:solidFill>
              </a:rPr>
            </a:br>
            <a:endParaRPr lang="uk-UA" sz="1400" smtClean="0">
              <a:solidFill>
                <a:srgbClr val="46164A"/>
              </a:solidFill>
            </a:endParaRPr>
          </a:p>
          <a:p>
            <a:pPr eaLnBrk="1" hangingPunct="1">
              <a:buFontTx/>
              <a:buNone/>
            </a:pPr>
            <a:r>
              <a:rPr lang="uk-UA" sz="1400" smtClean="0">
                <a:solidFill>
                  <a:srgbClr val="46164A"/>
                </a:solidFill>
              </a:rPr>
              <a:t>        Для лабораторії пропонується механізм контролю заявок, а також форми для заповнення результатів.</a:t>
            </a:r>
            <a:br>
              <a:rPr lang="uk-UA" sz="1400" smtClean="0">
                <a:solidFill>
                  <a:srgbClr val="46164A"/>
                </a:solidFill>
              </a:rPr>
            </a:br>
            <a:endParaRPr lang="uk-UA" sz="1400" smtClean="0">
              <a:solidFill>
                <a:srgbClr val="46164A"/>
              </a:solidFill>
            </a:endParaRPr>
          </a:p>
          <a:p>
            <a:pPr eaLnBrk="1" hangingPunct="1">
              <a:buFontTx/>
              <a:buNone/>
            </a:pPr>
            <a:r>
              <a:rPr lang="uk-UA" sz="1400" smtClean="0">
                <a:solidFill>
                  <a:srgbClr val="46164A"/>
                </a:solidFill>
              </a:rPr>
              <a:t>        Результати аналізів заносяться в спеціальних формах, розроблених для окремих видів аналізів, при цьому є можливість ручної корекції норм аналізів, результат прикріплюється до Електронної Медичної Карті пацієнта разом з нормами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38933" y="1418655"/>
            <a:ext cx="3456384" cy="5112568"/>
          </a:xfrm>
          <a:prstGeom prst="roundRect">
            <a:avLst/>
          </a:prstGeom>
          <a:solidFill>
            <a:schemeClr val="accent3"/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58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2850" y="1706563"/>
            <a:ext cx="3073400" cy="1981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584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4288" y="3795713"/>
            <a:ext cx="2928937" cy="1646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58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4650" y="5091113"/>
            <a:ext cx="234950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5842" r:id="rId6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00735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ЛІКАРЯ-ЕКСПЕРТА</a:t>
            </a:r>
            <a:endParaRPr lang="ru-RU" sz="3600" smtClean="0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7890" r:id="rId3" imgW="914400" imgH="914400" progId="">
              <p:embed/>
            </p:oleObj>
          </a:graphicData>
        </a:graphic>
      </p:graphicFrame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01267" y="2002657"/>
            <a:ext cx="4896544" cy="3233094"/>
          </a:xfrm>
          <a:prstGeom prst="round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149" y="1634679"/>
            <a:ext cx="5280700" cy="31276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3722688"/>
            <a:ext cx="522922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0188" y="4011613"/>
            <a:ext cx="2763837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2554288" y="3867150"/>
            <a:ext cx="2044700" cy="620713"/>
          </a:xfrm>
          <a:prstGeom prst="ellipse">
            <a:avLst/>
          </a:prstGeom>
          <a:noFill/>
          <a:ln>
            <a:solidFill>
              <a:srgbClr val="461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490913" y="3290888"/>
            <a:ext cx="1296987" cy="431800"/>
          </a:xfrm>
          <a:prstGeom prst="wedgeRoundRectCallout">
            <a:avLst>
              <a:gd name="adj1" fmla="val -69845"/>
              <a:gd name="adj2" fmla="val 11596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62350" y="3290888"/>
            <a:ext cx="1152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000" dirty="0">
                <a:solidFill>
                  <a:srgbClr val="46164A"/>
                </a:solidFill>
                <a:latin typeface="+mn-lt"/>
                <a:cs typeface="+mn-cs"/>
              </a:rPr>
              <a:t>Синхронізація даних в реєстрі</a:t>
            </a:r>
            <a:endParaRPr lang="ru-RU" sz="1000" dirty="0">
              <a:solidFill>
                <a:srgbClr val="46164A"/>
              </a:solidFill>
              <a:latin typeface="+mn-lt"/>
              <a:cs typeface="+mn-cs"/>
            </a:endParaRPr>
          </a:p>
        </p:txBody>
      </p:sp>
      <p:sp>
        <p:nvSpPr>
          <p:cNvPr id="37899" name="Заголовок 1"/>
          <p:cNvSpPr>
            <a:spLocks/>
          </p:cNvSpPr>
          <p:nvPr/>
        </p:nvSpPr>
        <p:spPr bwMode="auto">
          <a:xfrm>
            <a:off x="1690688" y="914400"/>
            <a:ext cx="80073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70" tIns="50685" rIns="101370" bIns="50685" anchor="ctr"/>
          <a:lstStyle/>
          <a:p>
            <a:pPr algn="ctr" defTabSz="1014413"/>
            <a:r>
              <a:rPr lang="uk-UA">
                <a:solidFill>
                  <a:schemeClr val="accent2"/>
                </a:solidFill>
                <a:latin typeface="Bookman Old Style" pitchFamily="18" charset="0"/>
              </a:rPr>
              <a:t>Листки непрацездатності. Медичні довідки</a:t>
            </a:r>
            <a:endParaRPr lang="ru-RU">
              <a:solidFill>
                <a:schemeClr val="accent2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ЕЛЕКТРОННИЙ РЕЄСТР ЛН, МЕДИЧНИХ ДОВІДОК</a:t>
            </a:r>
            <a:endParaRPr lang="ru-RU" sz="3200" smtClean="0"/>
          </a:p>
        </p:txBody>
      </p:sp>
      <p:pic>
        <p:nvPicPr>
          <p:cNvPr id="35942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0325" y="1562100"/>
            <a:ext cx="8385175" cy="5527675"/>
          </a:xfrm>
        </p:spPr>
      </p:pic>
      <p:pic>
        <p:nvPicPr>
          <p:cNvPr id="3594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63" y="4370388"/>
            <a:ext cx="276225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151813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ВИДАЧА ДОЗВОЛІВ ТА ПОСВІДЧЕНЬ</a:t>
            </a:r>
            <a:endParaRPr lang="ru-RU" sz="3200" dirty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8914" r:id="rId3" imgW="914400" imgH="914400" progId="">
              <p:embed/>
            </p:oleObj>
          </a:graphicData>
        </a:graphic>
      </p:graphicFrame>
      <p:pic>
        <p:nvPicPr>
          <p:cNvPr id="38917" name="Содержимое 12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62125" y="4227513"/>
            <a:ext cx="4070350" cy="2713037"/>
          </a:xfrm>
        </p:spPr>
      </p:pic>
      <p:sp>
        <p:nvSpPr>
          <p:cNvPr id="38918" name="TextBox 15"/>
          <p:cNvSpPr txBox="1">
            <a:spLocks noChangeArrowheads="1"/>
          </p:cNvSpPr>
          <p:nvPr/>
        </p:nvSpPr>
        <p:spPr bwMode="auto">
          <a:xfrm>
            <a:off x="5435600" y="5667375"/>
            <a:ext cx="45100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800" b="1">
                <a:latin typeface="Arial" charset="0"/>
              </a:rPr>
              <a:t>Медична довідка для отримання дозволу на об’єкт дозвільної системи. Форма 127/0</a:t>
            </a:r>
            <a:endParaRPr lang="ru-RU" sz="800" b="1">
              <a:latin typeface="Arial" charset="0"/>
            </a:endParaRPr>
          </a:p>
        </p:txBody>
      </p:sp>
      <p:sp>
        <p:nvSpPr>
          <p:cNvPr id="38919" name="Прямоугольник 16"/>
          <p:cNvSpPr>
            <a:spLocks noChangeArrowheads="1"/>
          </p:cNvSpPr>
          <p:nvPr/>
        </p:nvSpPr>
        <p:spPr bwMode="auto">
          <a:xfrm>
            <a:off x="2411413" y="6891338"/>
            <a:ext cx="2879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800" b="1">
                <a:latin typeface="Arial" charset="0"/>
              </a:rPr>
              <a:t>Медична довідка щодо придатності до керування транспортним засобом. Форма № 083/о</a:t>
            </a:r>
            <a:endParaRPr lang="ru-RU" sz="800" b="1">
              <a:latin typeface="Arial" charset="0"/>
            </a:endParaRPr>
          </a:p>
        </p:txBody>
      </p:sp>
      <p:pic>
        <p:nvPicPr>
          <p:cNvPr id="38920" name="Рисунок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1346200"/>
            <a:ext cx="41036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1261" y="2498775"/>
            <a:ext cx="4543425" cy="2971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Прямоугольник 18"/>
          <p:cNvSpPr>
            <a:spLocks noChangeArrowheads="1"/>
          </p:cNvSpPr>
          <p:nvPr/>
        </p:nvSpPr>
        <p:spPr bwMode="auto">
          <a:xfrm>
            <a:off x="2051050" y="3867150"/>
            <a:ext cx="2879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800" b="1">
                <a:latin typeface="Arial" charset="0"/>
              </a:rPr>
              <a:t>Медична картка огляду водія. Форма № 142/о</a:t>
            </a:r>
            <a:endParaRPr lang="ru-RU" sz="800" b="1">
              <a:latin typeface="Arial" charset="0"/>
            </a:endParaRPr>
          </a:p>
        </p:txBody>
      </p:sp>
      <p:graphicFrame>
        <p:nvGraphicFramePr>
          <p:cNvPr id="38915" name="Object 2"/>
          <p:cNvGraphicFramePr>
            <a:graphicFrameLocks noChangeAspect="1"/>
          </p:cNvGraphicFramePr>
          <p:nvPr/>
        </p:nvGraphicFramePr>
        <p:xfrm>
          <a:off x="250825" y="338138"/>
          <a:ext cx="1431925" cy="558800"/>
        </p:xfrm>
        <a:graphic>
          <a:graphicData uri="http://schemas.openxmlformats.org/presentationml/2006/ole">
            <p:oleObj spid="_x0000_s38915" r:id="rId7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НАРКОЛОГІЧНИЙ КОНТРОЛЬ</a:t>
            </a:r>
            <a:endParaRPr lang="ru-RU" sz="3200" dirty="0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9938" r:id="rId3" imgW="914400" imgH="914400" progId="">
              <p:embed/>
            </p:oleObj>
          </a:graphicData>
        </a:graphic>
      </p:graphicFrame>
      <p:pic>
        <p:nvPicPr>
          <p:cNvPr id="39940" name="Содержимое 7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227763" y="1562100"/>
            <a:ext cx="3384550" cy="2089150"/>
          </a:xfrm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4298950"/>
            <a:ext cx="33845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6083300" y="3867150"/>
            <a:ext cx="37115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800" b="1">
                <a:latin typeface="Arial" charset="0"/>
              </a:rPr>
              <a:t>Медична картка профілактичного наркологічного огляду. Форма 145</a:t>
            </a:r>
            <a:endParaRPr lang="ru-RU" sz="800" b="1">
              <a:latin typeface="Arial" charset="0"/>
            </a:endParaRPr>
          </a:p>
        </p:txBody>
      </p:sp>
      <p:pic>
        <p:nvPicPr>
          <p:cNvPr id="39943" name="Рисунок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1562100"/>
            <a:ext cx="3995737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АРМ СТОМАТОЛОГА</a:t>
            </a:r>
            <a:endParaRPr lang="ru-RU" sz="3200" smtClean="0"/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47106" r:id="rId3" imgW="914400" imgH="914400" progId="">
              <p:embed/>
            </p:oleObj>
          </a:graphicData>
        </a:graphic>
      </p:graphicFrame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346200"/>
            <a:ext cx="6408738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ІНФОРМАЦІЙНО-АНАЛІТИЧНИЙ БЛОК</a:t>
            </a:r>
            <a:endParaRPr lang="ru-RU" sz="2800" dirty="0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41986" r:id="rId3" imgW="914400" imgH="914400" progId="">
              <p:embed/>
            </p:oleObj>
          </a:graphicData>
        </a:graphic>
      </p:graphicFrame>
      <p:pic>
        <p:nvPicPr>
          <p:cNvPr id="4198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051050" y="1562100"/>
            <a:ext cx="5748338" cy="2619375"/>
          </a:xfrm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1706563"/>
            <a:ext cx="407193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3074988"/>
            <a:ext cx="39941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3938588"/>
            <a:ext cx="27384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5" y="4154488"/>
            <a:ext cx="47498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1050" y="5378450"/>
            <a:ext cx="312578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59338" y="5594350"/>
            <a:ext cx="31099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eHEALTH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7221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1330325" y="1447800"/>
            <a:ext cx="8137525" cy="5105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uk-UA" sz="2300" smtClean="0">
              <a:solidFill>
                <a:schemeClr val="accent2"/>
              </a:solidFill>
            </a:endParaRPr>
          </a:p>
        </p:txBody>
      </p:sp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37219" r:id="rId3" imgW="914400" imgH="914400" progId="">
              <p:embed/>
            </p:oleObj>
          </a:graphicData>
        </a:graphic>
      </p:graphicFrame>
      <p:pic>
        <p:nvPicPr>
          <p:cNvPr id="13722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1562100"/>
            <a:ext cx="595788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3146425"/>
            <a:ext cx="2986087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513" y="4011613"/>
            <a:ext cx="36290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ДЛЯ КЕРІВНИКА</a:t>
            </a:r>
          </a:p>
        </p:txBody>
      </p:sp>
      <p:sp>
        <p:nvSpPr>
          <p:cNvPr id="1413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0325" y="1447800"/>
            <a:ext cx="8137525" cy="5105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2200" b="1" smtClean="0">
                <a:solidFill>
                  <a:schemeClr val="accent2"/>
                </a:solidFill>
              </a:rPr>
              <a:t>Потужний аналітичний блок для прийняття управлінських рішень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1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Моніторинг захворюваності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Моніторинг навантаження лікарів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Облік та моніторинг проведених обстежень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Моніторинг відвідувань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Оперативний аналіз роботи лікаря за будь-який період часу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Пошук інформації про пацієнта  в різних розрізах за будь-який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період часу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І як наслідок….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1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Підвищення конкурентоздатності закладу на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100" smtClean="0">
                <a:solidFill>
                  <a:schemeClr val="accent2"/>
                </a:solidFill>
              </a:rPr>
              <a:t>ринку надання медичних послуг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sz="2100" smtClean="0">
              <a:solidFill>
                <a:schemeClr val="accent2"/>
              </a:solidFill>
            </a:endParaRPr>
          </a:p>
        </p:txBody>
      </p:sp>
      <p:graphicFrame>
        <p:nvGraphicFramePr>
          <p:cNvPr id="141316" name="Object 4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41316" r:id="rId3" imgW="914400" imgH="914400" progId="">
              <p:embed/>
            </p:oleObj>
          </a:graphicData>
        </a:graphic>
      </p:graphicFrame>
      <p:pic>
        <p:nvPicPr>
          <p:cNvPr id="14131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5524500"/>
            <a:ext cx="21812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ІМІТАЦІЯ ЗВИЧНОЇ РОБОТИ. </a:t>
            </a:r>
            <a:b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ПРОСТО І ДОСТУПНО</a:t>
            </a:r>
            <a:endParaRPr lang="ru-RU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2295" name="Содержимое 3"/>
          <p:cNvSpPr>
            <a:spLocks noGrp="1"/>
          </p:cNvSpPr>
          <p:nvPr>
            <p:ph sz="half" idx="1"/>
          </p:nvPr>
        </p:nvSpPr>
        <p:spPr>
          <a:xfrm>
            <a:off x="1619250" y="3579813"/>
            <a:ext cx="4527550" cy="3216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z="2000" smtClean="0">
                <a:solidFill>
                  <a:srgbClr val="46164A"/>
                </a:solidFill>
              </a:rPr>
              <a:t>     МІС побудована таким чином, що нагадує звичну для Користувача роботу з паперовим варіантом облікової чи звітної документації. Доступ до роботи з будь-яким документом регулюється адміністратором закладу, що дає можливість гнучкого налаштування автоматизованого робочого місця</a:t>
            </a:r>
            <a:endParaRPr lang="ru-RU" sz="2000" smtClean="0">
              <a:solidFill>
                <a:srgbClr val="46164A"/>
              </a:solidFill>
            </a:endParaRPr>
          </a:p>
        </p:txBody>
      </p:sp>
      <p:pic>
        <p:nvPicPr>
          <p:cNvPr id="1229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18238" y="1293813"/>
            <a:ext cx="3560762" cy="5430837"/>
          </a:xfrm>
          <a:ln>
            <a:solidFill>
              <a:srgbClr val="2A041B"/>
            </a:solidFill>
          </a:ln>
        </p:spPr>
      </p:pic>
      <p:sp>
        <p:nvSpPr>
          <p:cNvPr id="12297" name="Rectangle 2"/>
          <p:cNvSpPr>
            <a:spLocks noChangeArrowheads="1"/>
          </p:cNvSpPr>
          <p:nvPr/>
        </p:nvSpPr>
        <p:spPr bwMode="auto">
          <a:xfrm>
            <a:off x="0" y="0"/>
            <a:ext cx="10150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1274763"/>
            <a:ext cx="30876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2293" r:id="rId5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4788" y="5883275"/>
            <a:ext cx="7712075" cy="838200"/>
          </a:xfrm>
        </p:spPr>
        <p:txBody>
          <a:bodyPr/>
          <a:lstStyle/>
          <a:p>
            <a:pPr algn="ctr" eaLnBrk="1" hangingPunct="1"/>
            <a:r>
              <a:rPr lang="uk-UA" sz="3600" smtClean="0">
                <a:solidFill>
                  <a:srgbClr val="FFFFFF"/>
                </a:solidFill>
              </a:rPr>
              <a:t>ВТОРИННИЙ РІВЕНЬ</a:t>
            </a:r>
            <a:br>
              <a:rPr lang="uk-UA" sz="3600" smtClean="0">
                <a:solidFill>
                  <a:srgbClr val="FFFFFF"/>
                </a:solidFill>
              </a:rPr>
            </a:br>
            <a:r>
              <a:rPr lang="uk-UA" sz="3600" smtClean="0">
                <a:solidFill>
                  <a:srgbClr val="FFFFFF"/>
                </a:solidFill>
              </a:rPr>
              <a:t>СТАЦІОНАР</a:t>
            </a:r>
          </a:p>
        </p:txBody>
      </p:sp>
      <p:pic>
        <p:nvPicPr>
          <p:cNvPr id="366594" name="Picture 3" descr="p_72_673938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1388"/>
            <a:ext cx="101504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5" name="Picture 4" descr="Укрмедсофт_logo FIX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3" y="0"/>
            <a:ext cx="273526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ЕЛЕКТРОННА ІСТОРІЯ ХВОРОБИ</a:t>
            </a:r>
            <a:br>
              <a:rPr lang="ru-RU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ВІД І ДО…</a:t>
            </a:r>
            <a:endParaRPr lang="ru-RU" sz="3200" smtClean="0"/>
          </a:p>
        </p:txBody>
      </p:sp>
      <p:graphicFrame>
        <p:nvGraphicFramePr>
          <p:cNvPr id="156675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56675" r:id="rId3" imgW="914400" imgH="914400" progId="">
              <p:embed/>
            </p:oleObj>
          </a:graphicData>
        </a:graphic>
      </p:graphicFrame>
      <p:pic>
        <p:nvPicPr>
          <p:cNvPr id="15667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706563"/>
            <a:ext cx="8710613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Рисунок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6300" y="3008313"/>
            <a:ext cx="252412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ПРИЙМАЛЬНЕ В</a:t>
            </a: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ІДДІЛЕННЯ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7" name="Содержимое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503488" y="1651000"/>
            <a:ext cx="2781300" cy="1928813"/>
          </a:xfrm>
          <a:ln>
            <a:solidFill>
              <a:srgbClr val="2A041B"/>
            </a:solidFill>
          </a:ln>
        </p:spPr>
      </p:pic>
      <p:sp>
        <p:nvSpPr>
          <p:cNvPr id="8198" name="Содержимое 7"/>
          <p:cNvSpPr>
            <a:spLocks noGrp="1"/>
          </p:cNvSpPr>
          <p:nvPr>
            <p:ph sz="half" idx="2"/>
          </p:nvPr>
        </p:nvSpPr>
        <p:spPr>
          <a:xfrm>
            <a:off x="5570538" y="1447800"/>
            <a:ext cx="4076700" cy="56340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1800" b="1" i="1" smtClean="0">
                <a:solidFill>
                  <a:srgbClr val="002060"/>
                </a:solidFill>
              </a:rPr>
              <a:t>Приймальне відділення: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Реєстрація хворого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Формування та друк ф 066/о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Формування та друк ф 003/о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Автоматичне формування журналу ф 001/о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Журнал відмов у госпіталізації ф. 001-1/о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Запис лікаря приймального відділення</a:t>
            </a:r>
          </a:p>
          <a:p>
            <a:pPr eaLnBrk="1" hangingPunct="1">
              <a:buFontTx/>
              <a:buNone/>
            </a:pPr>
            <a:endParaRPr lang="uk-UA" sz="1800" b="1" smtClean="0"/>
          </a:p>
          <a:p>
            <a:pPr algn="ctr" eaLnBrk="1" hangingPunct="1">
              <a:buFontTx/>
              <a:buNone/>
            </a:pPr>
            <a:r>
              <a:rPr lang="uk-UA" sz="1800" b="1" i="1" smtClean="0">
                <a:solidFill>
                  <a:srgbClr val="002060"/>
                </a:solidFill>
              </a:rPr>
              <a:t>Додатково: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Формування зведеної по ЛПЗ Обліку руху хворих ф 007 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uk-UA" sz="1800" b="1" smtClean="0">
                <a:solidFill>
                  <a:srgbClr val="46164A"/>
                </a:solidFill>
              </a:rPr>
              <a:t>Протокол (Акт) дослідження на алкоголь та наркотичні речовини</a:t>
            </a:r>
            <a:endParaRPr lang="ru-RU" sz="1800" b="1" smtClean="0">
              <a:solidFill>
                <a:srgbClr val="46164A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endParaRPr lang="uk-UA" sz="1800" b="1" smtClean="0"/>
          </a:p>
          <a:p>
            <a:pPr eaLnBrk="1" hangingPunct="1">
              <a:buFontTx/>
              <a:buNone/>
            </a:pPr>
            <a:endParaRPr lang="ru-RU" sz="1800" b="1" smtClean="0"/>
          </a:p>
        </p:txBody>
      </p:sp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4514850"/>
            <a:ext cx="3095625" cy="2670175"/>
          </a:xfrm>
          <a:prstGeom prst="rect">
            <a:avLst/>
          </a:prstGeom>
          <a:noFill/>
          <a:ln w="12700" cap="sq">
            <a:solidFill>
              <a:srgbClr val="2A041B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3722688"/>
            <a:ext cx="2143125" cy="2449512"/>
          </a:xfrm>
          <a:prstGeom prst="rect">
            <a:avLst/>
          </a:prstGeom>
          <a:noFill/>
          <a:ln w="12700" cap="sq">
            <a:solidFill>
              <a:srgbClr val="2A041B"/>
            </a:solidFill>
            <a:miter lim="800000"/>
            <a:headEnd type="none" w="sm" len="sm"/>
            <a:tailEnd type="none" w="sm" len="sm"/>
          </a:ln>
        </p:spPr>
      </p:pic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71500"/>
        </p:xfrm>
        <a:graphic>
          <a:graphicData uri="http://schemas.openxmlformats.org/presentationml/2006/ole">
            <p:oleObj spid="_x0000_s8194" r:id="rId7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ПРИЙМАЛЬНЕ В</a:t>
            </a: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ІДДІЛЕННЯ</a:t>
            </a:r>
            <a:endParaRPr lang="ru-RU" sz="3200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6146" r:id="rId3" imgW="914400" imgH="914400" progId="">
              <p:embed/>
            </p:oleObj>
          </a:graphicData>
        </a:graphic>
      </p:graphicFrame>
      <p:pic>
        <p:nvPicPr>
          <p:cNvPr id="614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76400" y="1574800"/>
            <a:ext cx="5194300" cy="3300413"/>
          </a:xfr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562100"/>
            <a:ext cx="4919662" cy="30051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4298950"/>
            <a:ext cx="5672138" cy="26146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0688" y="4586288"/>
            <a:ext cx="4238625" cy="2352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ОГЛЯД ЛІКАРЯ ПРИЙМАЛЬНОГО ВІДДІЛЕННЯ</a:t>
            </a:r>
            <a:endParaRPr lang="ru-RU" sz="3200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074" r:id="rId3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ХІРУРГІЧНЕ ВІДДІЛЕННЯ</a:t>
            </a:r>
            <a:endParaRPr lang="ru-RU" sz="32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2050" r:id="rId3" imgW="914400" imgH="914400" progId="">
              <p:embed/>
            </p:oleObj>
          </a:graphicData>
        </a:graphic>
      </p:graphicFrame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4288" y="1274763"/>
            <a:ext cx="57213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482850" y="3651250"/>
            <a:ext cx="5083175" cy="3294063"/>
          </a:xfrm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7378700" y="1995488"/>
            <a:ext cx="2665413" cy="3959225"/>
          </a:xfrm>
          <a:prstGeom prst="wedgeRoundRectCallout">
            <a:avLst>
              <a:gd name="adj1" fmla="val -68216"/>
              <a:gd name="adj2" fmla="val -7630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 w="12700" cap="sq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відділенні 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проводиться 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заповнення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вкладки історії 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хвороби  </a:t>
            </a:r>
            <a:r>
              <a:rPr lang="uk-UA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“Операції”</a:t>
            </a: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Дана  інформація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зберігається в історії 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хвороби  та </a:t>
            </a:r>
          </a:p>
          <a:p>
            <a:pPr algn="ctr">
              <a:defRPr/>
            </a:pPr>
            <a:r>
              <a:rPr lang="uk-UA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Операційному журналі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ХІРУРГІЧНЕ ВІДДІЛЕННЯ</a:t>
            </a:r>
            <a:endParaRPr lang="ru-RU" sz="3200" dirty="0"/>
          </a:p>
        </p:txBody>
      </p:sp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47459" r:id="rId3" imgW="914400" imgH="914400" progId="">
              <p:embed/>
            </p:oleObj>
          </a:graphicData>
        </a:graphic>
      </p:graphicFrame>
      <p:sp>
        <p:nvSpPr>
          <p:cNvPr id="147461" name="Text Box 7"/>
          <p:cNvSpPr txBox="1">
            <a:spLocks noChangeArrowheads="1"/>
          </p:cNvSpPr>
          <p:nvPr/>
        </p:nvSpPr>
        <p:spPr bwMode="auto">
          <a:xfrm>
            <a:off x="2174875" y="1438275"/>
            <a:ext cx="303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Протоколи операцій</a:t>
            </a:r>
            <a:endParaRPr lang="uk-UA"/>
          </a:p>
        </p:txBody>
      </p:sp>
      <p:sp>
        <p:nvSpPr>
          <p:cNvPr id="147462" name="Text Box 8"/>
          <p:cNvSpPr txBox="1">
            <a:spLocks noChangeArrowheads="1"/>
          </p:cNvSpPr>
          <p:nvPr/>
        </p:nvSpPr>
        <p:spPr bwMode="auto">
          <a:xfrm>
            <a:off x="5938838" y="1419225"/>
            <a:ext cx="313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Операційний журнал</a:t>
            </a:r>
            <a:endParaRPr lang="uk-UA"/>
          </a:p>
        </p:txBody>
      </p:sp>
      <p:pic>
        <p:nvPicPr>
          <p:cNvPr id="14746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62325"/>
            <a:ext cx="524351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066925"/>
            <a:ext cx="4608513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8525" y="4298950"/>
            <a:ext cx="45751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КЛІНІЧНЕ ВІДДІЛЕННЯ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026" r:id="rId3" imgW="914400" imgH="914400" progId="">
              <p:embed/>
            </p:oleObj>
          </a:graphicData>
        </a:graphic>
      </p:graphicFrame>
      <p:pic>
        <p:nvPicPr>
          <p:cNvPr id="10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979613" y="1490663"/>
            <a:ext cx="4573587" cy="2728912"/>
          </a:xfrm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775" y="1490663"/>
            <a:ext cx="4695825" cy="1390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2643188"/>
            <a:ext cx="4214812" cy="290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2938" y="2786063"/>
            <a:ext cx="3929062" cy="25161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9613" y="4875213"/>
            <a:ext cx="3286125" cy="2270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3800" y="4154488"/>
            <a:ext cx="3233738" cy="209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27763" y="4875213"/>
            <a:ext cx="3470275" cy="1457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5522913"/>
            <a:ext cx="3900487" cy="1892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ОБЛІК РУХУ ХВОРИХ</a:t>
            </a:r>
            <a:endParaRPr lang="ru-RU" sz="3200" dirty="0"/>
          </a:p>
        </p:txBody>
      </p:sp>
      <p:pic>
        <p:nvPicPr>
          <p:cNvPr id="4608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1922463"/>
            <a:ext cx="4502150" cy="1906587"/>
          </a:xfrm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011613"/>
            <a:ext cx="49387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1000" y="4514850"/>
            <a:ext cx="2909888" cy="1441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Выноска 3 6"/>
          <p:cNvSpPr/>
          <p:nvPr/>
        </p:nvSpPr>
        <p:spPr bwMode="auto">
          <a:xfrm>
            <a:off x="2411413" y="1922463"/>
            <a:ext cx="2592387" cy="1873250"/>
          </a:xfrm>
          <a:prstGeom prst="borderCallout3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90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ru-RU"/>
          </a:p>
        </p:txBody>
      </p:sp>
      <p:sp>
        <p:nvSpPr>
          <p:cNvPr id="46088" name="Прямоугольник 7"/>
          <p:cNvSpPr>
            <a:spLocks noChangeArrowheads="1"/>
          </p:cNvSpPr>
          <p:nvPr/>
        </p:nvSpPr>
        <p:spPr bwMode="auto">
          <a:xfrm>
            <a:off x="2338388" y="1995488"/>
            <a:ext cx="25923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>
                <a:solidFill>
                  <a:srgbClr val="002060"/>
                </a:solidFill>
                <a:latin typeface="Arial" charset="0"/>
              </a:rPr>
              <a:t>Облік руху хворих проводиться на базі електронної форми 007. Дану форму можна вести як у відділенні так і в кабінеті статистики</a:t>
            </a:r>
            <a:endParaRPr lang="ru-RU" sz="160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46082" r:id="rId6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ПОЛОГОВЕ ВІДДІЛЕННЯ</a:t>
            </a:r>
            <a:endParaRPr lang="ru-RU" sz="3200" dirty="0"/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29699" r:id="rId3" imgW="914400" imgH="914400" progId="">
              <p:embed/>
            </p:oleObj>
          </a:graphicData>
        </a:graphic>
      </p:graphicFrame>
      <p:pic>
        <p:nvPicPr>
          <p:cNvPr id="29701" name="Содержимое 4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338388" y="1274763"/>
            <a:ext cx="5619750" cy="4362450"/>
          </a:xfrm>
        </p:spPr>
      </p:pic>
      <p:pic>
        <p:nvPicPr>
          <p:cNvPr id="29702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8838" y="2930525"/>
            <a:ext cx="388937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0188" y="4298950"/>
            <a:ext cx="44656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2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СИСТЕМА ДОСТУПУ ДО ЕЛЕКТРОННОГО ДОКУМЕНТУ</a:t>
            </a:r>
            <a:endParaRPr lang="ru-RU" sz="28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749" name="Содержимое 5"/>
          <p:cNvSpPr>
            <a:spLocks noGrp="1"/>
          </p:cNvSpPr>
          <p:nvPr>
            <p:ph sz="half" idx="2"/>
          </p:nvPr>
        </p:nvSpPr>
        <p:spPr>
          <a:xfrm>
            <a:off x="5932488" y="1579563"/>
            <a:ext cx="3643312" cy="48593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0D0D0D"/>
                </a:solidFill>
              </a:rPr>
              <a:t> </a:t>
            </a:r>
            <a:r>
              <a:rPr lang="ru-RU" sz="2000" smtClean="0">
                <a:solidFill>
                  <a:srgbClr val="46164A"/>
                </a:solidFill>
              </a:rPr>
              <a:t>Система доступу в МІС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«Укрмедсофт» забезпечує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та контролює можливості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доступу до електронних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документів кожного із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Користувачів. Є можливість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обмежувати доступ до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 документів за наборами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46164A"/>
                </a:solidFill>
              </a:rPr>
              <a:t>різних критеріїв. Зокрема:</a:t>
            </a:r>
          </a:p>
          <a:p>
            <a:pPr eaLnBrk="1" hangingPunct="1"/>
            <a:r>
              <a:rPr lang="uk-UA" sz="2000" smtClean="0">
                <a:solidFill>
                  <a:srgbClr val="46164A"/>
                </a:solidFill>
              </a:rPr>
              <a:t>Не має доступу</a:t>
            </a:r>
            <a:endParaRPr lang="ru-RU" sz="2000" smtClean="0">
              <a:solidFill>
                <a:srgbClr val="46164A"/>
              </a:solidFill>
            </a:endParaRPr>
          </a:p>
          <a:p>
            <a:pPr eaLnBrk="1" hangingPunct="1"/>
            <a:r>
              <a:rPr lang="ru-RU" sz="2000" smtClean="0">
                <a:solidFill>
                  <a:srgbClr val="46164A"/>
                </a:solidFill>
              </a:rPr>
              <a:t>Перегляд</a:t>
            </a:r>
          </a:p>
          <a:p>
            <a:pPr eaLnBrk="1" hangingPunct="1"/>
            <a:r>
              <a:rPr lang="ru-RU" sz="2000" smtClean="0">
                <a:solidFill>
                  <a:srgbClr val="46164A"/>
                </a:solidFill>
              </a:rPr>
              <a:t>Внесення та редагування</a:t>
            </a:r>
          </a:p>
          <a:p>
            <a:pPr eaLnBrk="1" hangingPunct="1"/>
            <a:r>
              <a:rPr lang="ru-RU" sz="2000" smtClean="0">
                <a:solidFill>
                  <a:srgbClr val="46164A"/>
                </a:solidFill>
              </a:rPr>
              <a:t>Видалення</a:t>
            </a:r>
          </a:p>
          <a:p>
            <a:pPr eaLnBrk="1" hangingPunct="1"/>
            <a:endParaRPr lang="ru-RU" sz="2000" smtClean="0">
              <a:solidFill>
                <a:srgbClr val="0D0D0D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31988" y="1722438"/>
            <a:ext cx="3884612" cy="4573587"/>
          </a:xfrm>
          <a:ln>
            <a:solidFill>
              <a:schemeClr val="accent2">
                <a:lumMod val="50000"/>
              </a:schemeClr>
            </a:solidFill>
          </a:ln>
        </p:spPr>
      </p:pic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1747" r:id="rId4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ДІАГНОСТИЧНЕ ВІДДІЛЕННЯ</a:t>
            </a:r>
            <a:endParaRPr lang="ru-RU" sz="32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45058" r:id="rId3" imgW="914400" imgH="914400" progId="">
              <p:embed/>
            </p:oleObj>
          </a:graphicData>
        </a:graphic>
      </p:graphicFrame>
      <p:pic>
        <p:nvPicPr>
          <p:cNvPr id="4506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8975" y="4370388"/>
            <a:ext cx="511175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3275013" y="1274763"/>
            <a:ext cx="352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accent2"/>
                </a:solidFill>
              </a:rPr>
              <a:t>Лабораторія</a:t>
            </a:r>
          </a:p>
        </p:txBody>
      </p:sp>
      <p:pic>
        <p:nvPicPr>
          <p:cNvPr id="4506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0325" y="1778000"/>
            <a:ext cx="608330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ЕПІКРИЗ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1955463" y="5170380"/>
            <a:ext cx="7685151" cy="201073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50540" name="TextBox 6"/>
          <p:cNvSpPr txBox="1">
            <a:spLocks noChangeArrowheads="1"/>
          </p:cNvSpPr>
          <p:nvPr/>
        </p:nvSpPr>
        <p:spPr bwMode="auto">
          <a:xfrm>
            <a:off x="2338388" y="5667375"/>
            <a:ext cx="68405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rgbClr val="002060"/>
                </a:solidFill>
                <a:latin typeface="Arial" charset="0"/>
              </a:rPr>
              <a:t>Епікриз з історії формується автоматично. В ньому будуть заповнені ті поля, дані яких заповнені в електронній історії хвороби </a:t>
            </a:r>
            <a:endParaRPr lang="ru-RU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150535" name="Object 7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50535" r:id="rId3" imgW="914400" imgH="914400" progId="">
              <p:embed/>
            </p:oleObj>
          </a:graphicData>
        </a:graphic>
      </p:graphicFrame>
      <p:pic>
        <p:nvPicPr>
          <p:cNvPr id="15054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1130300"/>
            <a:ext cx="7345363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ІСТОРІЯ ПЕРЕБУВАННЯ ПАЦІЄНТА В СТАЦІОНАРІ</a:t>
            </a:r>
            <a:endParaRPr lang="ru-RU" sz="32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2585" name="TextBox 6"/>
          <p:cNvSpPr txBox="1">
            <a:spLocks noChangeArrowheads="1"/>
          </p:cNvSpPr>
          <p:nvPr/>
        </p:nvSpPr>
        <p:spPr bwMode="auto">
          <a:xfrm>
            <a:off x="2338388" y="5667375"/>
            <a:ext cx="7416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rgbClr val="002060"/>
                </a:solidFill>
                <a:latin typeface="Arial" charset="0"/>
              </a:rPr>
              <a:t>У вкладці “Інформація про пацієнта” можна побачити всю Історію перебування пацієнта в стаціонарі та відкрити будь яку архівну історію хвороби даного пацієнта</a:t>
            </a:r>
            <a:endParaRPr lang="ru-RU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152583" name="Object 7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52583" r:id="rId3" imgW="914400" imgH="914400" progId="">
              <p:embed/>
            </p:oleObj>
          </a:graphicData>
        </a:graphic>
      </p:graphicFrame>
      <p:pic>
        <p:nvPicPr>
          <p:cNvPr id="15258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075" y="2714625"/>
            <a:ext cx="51466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163" y="1419225"/>
            <a:ext cx="403225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/>
            </a:r>
            <a:b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ПАТАНАТОМІЯ. ВИПИСКА ЛІКАРСЬКОГО СВІДОЦТВА ПРО СМЕРТЬ</a:t>
            </a:r>
            <a:endParaRPr lang="ru-RU" sz="32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54628" r:id="rId3" imgW="914400" imgH="914400" progId="">
              <p:embed/>
            </p:oleObj>
          </a:graphicData>
        </a:graphic>
      </p:graphicFrame>
      <p:pic>
        <p:nvPicPr>
          <p:cNvPr id="15463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0" y="1562100"/>
            <a:ext cx="51466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0638" y="4514850"/>
            <a:ext cx="3370262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6588" y="4586288"/>
            <a:ext cx="3938587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/>
            </a:r>
            <a:b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ДОВІДКА СТАЦІОНАРУ</a:t>
            </a:r>
            <a:endParaRPr lang="ru-RU" sz="32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8723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158723" r:id="rId3" imgW="914400" imgH="914400" progId="">
              <p:embed/>
            </p:oleObj>
          </a:graphicData>
        </a:graphic>
      </p:graphicFrame>
      <p:pic>
        <p:nvPicPr>
          <p:cNvPr id="15872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0325" y="1922463"/>
            <a:ext cx="83153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ІНФОРМАЦІЙНО-АНАЛІТИЧНИЙ БЛОК</a:t>
            </a:r>
            <a:endParaRPr lang="ru-RU" sz="28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z="2400" dirty="0" smtClean="0"/>
              <a:t>       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Перелік регламентованих форм звітності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Форма 20: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Таблиця 3100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Таблиця 3220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Таблиця 3500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Таблиця 3600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Таблиці 2513, 3101, 3102, 3221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Таблиці 3501, 3502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Форма 016: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По профілях (по відділенні, по закладу)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По  відділенні</a:t>
            </a:r>
          </a:p>
          <a:p>
            <a:pPr eaLnBrk="1" hangingPunct="1">
              <a:defRPr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Зведена по закладу                                      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1800" b="1" dirty="0" smtClean="0"/>
              <a:t> </a:t>
            </a: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Форма 10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Форма  16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Форма  13 ……………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uk-UA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uk-UA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uk-UA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922463"/>
            <a:ext cx="3255962" cy="26431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4154488"/>
            <a:ext cx="3816350" cy="2425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44034" r:id="rId5" imgW="914400" imgH="914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ІНФОРМАЦІЙНО-АНАЛІТИЧНИЙ БЛОК</a:t>
            </a:r>
            <a:endParaRPr lang="ru-RU" sz="2800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43010" r:id="rId3" imgW="914400" imgH="914400" progId="">
              <p:embed/>
            </p:oleObj>
          </a:graphicData>
        </a:graphic>
      </p:graphicFrame>
      <p:pic>
        <p:nvPicPr>
          <p:cNvPr id="430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62125" y="1635125"/>
            <a:ext cx="5172075" cy="2533650"/>
          </a:xfrm>
        </p:spPr>
      </p:pic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3722688"/>
            <a:ext cx="5286375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2938" y="1635125"/>
            <a:ext cx="3673475" cy="129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5600" y="2859088"/>
            <a:ext cx="3933825" cy="803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62125" y="4154488"/>
            <a:ext cx="4048125" cy="2295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7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0413" y="4875213"/>
            <a:ext cx="4976812" cy="1900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СИСТЕМА ЛІКАР </a:t>
            </a:r>
            <a:r>
              <a:rPr lang="en-US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ON-LINE</a:t>
            </a:r>
            <a:endParaRPr lang="ru-RU" sz="3200" smtClean="0"/>
          </a:p>
        </p:txBody>
      </p:sp>
      <p:graphicFrame>
        <p:nvGraphicFramePr>
          <p:cNvPr id="346115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46115" r:id="rId3" imgW="914400" imgH="914400" progId="">
              <p:embed/>
            </p:oleObj>
          </a:graphicData>
        </a:graphic>
      </p:graphicFrame>
      <p:pic>
        <p:nvPicPr>
          <p:cNvPr id="346117" name="Picture 14" descr="rr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1130300"/>
            <a:ext cx="235585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18" name="Picture 15" descr="rrr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1419225"/>
            <a:ext cx="198278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2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6950" y="4083050"/>
            <a:ext cx="6642100" cy="268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Содержимое 2"/>
          <p:cNvSpPr>
            <a:spLocks noGrp="1"/>
          </p:cNvSpPr>
          <p:nvPr>
            <p:ph idx="1"/>
          </p:nvPr>
        </p:nvSpPr>
        <p:spPr>
          <a:xfrm>
            <a:off x="2338388" y="301625"/>
            <a:ext cx="7304087" cy="63738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800" smtClean="0"/>
              <a:t>      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>
          <a:xfrm>
            <a:off x="6299200" y="482600"/>
            <a:ext cx="3338513" cy="623888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СИСТЕМА ОБМІНУ ДАНИМИ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0723" r:id="rId3" imgW="914400" imgH="914400" progId="">
              <p:embed/>
            </p:oleObj>
          </a:graphicData>
        </a:graphic>
      </p:graphicFrame>
      <p:sp>
        <p:nvSpPr>
          <p:cNvPr id="13" name="Содержимое 10"/>
          <p:cNvSpPr txBox="1">
            <a:spLocks/>
          </p:cNvSpPr>
          <p:nvPr/>
        </p:nvSpPr>
        <p:spPr bwMode="auto">
          <a:xfrm>
            <a:off x="2554288" y="482600"/>
            <a:ext cx="333851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370" tIns="50685" rIns="101370" bIns="50685"/>
          <a:lstStyle/>
          <a:p>
            <a:pPr algn="ctr" defTabSz="1014413">
              <a:spcBef>
                <a:spcPct val="20000"/>
              </a:spcBef>
              <a:defRPr/>
            </a:pPr>
            <a:r>
              <a:rPr lang="uk-UA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СИСТЕМА ЗАХИСТУ ДАНИХ</a:t>
            </a:r>
            <a:endParaRPr lang="ru-RU" sz="20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7365" y="1346647"/>
            <a:ext cx="3456384" cy="5112568"/>
          </a:xfrm>
          <a:prstGeom prst="roundRect">
            <a:avLst/>
          </a:prstGeom>
          <a:solidFill>
            <a:schemeClr val="accent3"/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22909" y="1346647"/>
            <a:ext cx="3456384" cy="5112568"/>
          </a:xfrm>
          <a:prstGeom prst="roundRect">
            <a:avLst/>
          </a:prstGeom>
          <a:solidFill>
            <a:schemeClr val="accent3"/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одержимое 10"/>
          <p:cNvSpPr txBox="1">
            <a:spLocks/>
          </p:cNvSpPr>
          <p:nvPr/>
        </p:nvSpPr>
        <p:spPr bwMode="auto">
          <a:xfrm>
            <a:off x="6154738" y="1419225"/>
            <a:ext cx="3313112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370" tIns="50685" rIns="101370" bIns="50685"/>
          <a:lstStyle/>
          <a:p>
            <a:pPr indent="558800" algn="ctr">
              <a:tabLst>
                <a:tab pos="863600" algn="l"/>
              </a:tabLst>
              <a:defRPr/>
            </a:pPr>
            <a:r>
              <a:rPr lang="uk-UA" sz="1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Модуль "Обмін "УкрМедСофт" є ключовим елементом обміну даними між Клієнтською та Центральною базами даних</a:t>
            </a:r>
            <a:r>
              <a:rPr lang="uk-UA" sz="12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.</a:t>
            </a:r>
            <a:endParaRPr lang="ru-RU" sz="120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indent="558800" eaLnBrk="0" hangingPunct="0">
              <a:tabLst>
                <a:tab pos="863600" algn="l"/>
              </a:tabLst>
              <a:defRPr/>
            </a:pPr>
            <a:endParaRPr lang="uk-UA" sz="1400">
              <a:latin typeface="Arial" charset="0"/>
              <a:cs typeface="Times New Roman" pitchFamily="18" charset="0"/>
            </a:endParaRPr>
          </a:p>
          <a:p>
            <a:pPr indent="558800" eaLnBrk="0" hangingPunct="0">
              <a:tabLst>
                <a:tab pos="863600" algn="l"/>
              </a:tabLst>
              <a:defRPr/>
            </a:pPr>
            <a:r>
              <a:rPr lang="uk-UA" sz="120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Програма обміну даними забезпечує</a:t>
            </a:r>
            <a:r>
              <a:rPr lang="uk-UA" sz="140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:</a:t>
            </a:r>
          </a:p>
          <a:p>
            <a:pPr indent="558800" eaLnBrk="0" hangingPunct="0">
              <a:tabLst>
                <a:tab pos="863600" algn="l"/>
              </a:tabLst>
              <a:defRPr/>
            </a:pPr>
            <a:endParaRPr lang="ru-RU" sz="1200">
              <a:latin typeface="Arial" charset="0"/>
              <a:cs typeface="Times New Roman" pitchFamily="18" charset="0"/>
            </a:endParaRPr>
          </a:p>
          <a:p>
            <a:pPr indent="558800" eaLnBrk="0" hangingPunct="0">
              <a:buFont typeface="Wingdings" pitchFamily="2" charset="2"/>
              <a:buChar char="Ø"/>
              <a:tabLst>
                <a:tab pos="863600" algn="l"/>
              </a:tabLst>
              <a:defRPr/>
            </a:pPr>
            <a:r>
              <a:rPr lang="uk-UA" sz="120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накопичення, зберігання, постійне оновлення реєстрів даних;</a:t>
            </a:r>
            <a:endParaRPr lang="ru-RU" sz="120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indent="558800" eaLnBrk="0" hangingPunct="0">
              <a:buFont typeface="Wingdings" pitchFamily="2" charset="2"/>
              <a:buChar char="Ø"/>
              <a:tabLst>
                <a:tab pos="863600" algn="l"/>
              </a:tabLst>
              <a:defRPr/>
            </a:pPr>
            <a:r>
              <a:rPr lang="uk-UA" sz="120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автоматизований збір інформації з ЛПЗ в єдину централізовану базу даних;</a:t>
            </a:r>
          </a:p>
          <a:p>
            <a:pPr indent="558800" eaLnBrk="0" hangingPunct="0">
              <a:buFont typeface="Wingdings" pitchFamily="2" charset="2"/>
              <a:buChar char="Ø"/>
              <a:tabLst>
                <a:tab pos="863600" algn="l"/>
              </a:tabLst>
              <a:defRPr/>
            </a:pPr>
            <a:r>
              <a:rPr lang="uk-UA" sz="120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завантаження даних з більшості електронних баз даних, в тому числі імпорт інформації з електронних медичних апаратів в інформаційну базу "УкрМедСофт"</a:t>
            </a:r>
            <a:r>
              <a:rPr lang="ru-RU" sz="120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indent="558800" algn="ctr">
              <a:spcBef>
                <a:spcPct val="20000"/>
              </a:spcBef>
              <a:tabLst>
                <a:tab pos="863600" algn="l"/>
              </a:tabLst>
              <a:defRPr/>
            </a:pPr>
            <a:endParaRPr lang="ru-RU" sz="140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34" name="Rectangle 5"/>
          <p:cNvSpPr>
            <a:spLocks noChangeArrowheads="1"/>
          </p:cNvSpPr>
          <p:nvPr/>
        </p:nvSpPr>
        <p:spPr bwMode="auto">
          <a:xfrm>
            <a:off x="6370638" y="4586288"/>
            <a:ext cx="302577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uk-UA" sz="1400" i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Програма обміну даними забезпечує створення єдиного інформаційного простору в медичній галузі та організацію наповнення Центральної бази даних в закладах охорони здоров’я будь-якого профілю.</a:t>
            </a:r>
            <a:endParaRPr lang="uk-UA" sz="1800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0735" name="TextBox 19"/>
          <p:cNvSpPr txBox="1">
            <a:spLocks noChangeArrowheads="1"/>
          </p:cNvSpPr>
          <p:nvPr/>
        </p:nvSpPr>
        <p:spPr bwMode="auto">
          <a:xfrm>
            <a:off x="2411413" y="2282825"/>
            <a:ext cx="28797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850" algn="ctr"/>
            <a:r>
              <a:rPr lang="uk-UA" sz="1200" i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Система захисту даних </a:t>
            </a:r>
          </a:p>
          <a:p>
            <a:pPr indent="450850" algn="ctr"/>
            <a:r>
              <a:rPr lang="uk-UA" sz="1200" i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ППС “Укрмедсофт:Стаціонар” </a:t>
            </a:r>
          </a:p>
          <a:p>
            <a:pPr indent="450850" algn="ctr"/>
            <a:r>
              <a:rPr lang="uk-UA" sz="1200" i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ППС Укрмедсофт:Поліклініка      </a:t>
            </a:r>
          </a:p>
          <a:p>
            <a:pPr indent="450850" algn="ctr"/>
            <a:endParaRPr lang="uk-UA" sz="1200" i="1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indent="450850" algn="ctr"/>
            <a:r>
              <a:rPr lang="uk-UA" sz="1200" i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  успішно пройшла  екпертизу  Державній  службі спеціального звязку та захисту інформації України.</a:t>
            </a:r>
            <a:endParaRPr lang="uk-UA" sz="1200" i="1">
              <a:solidFill>
                <a:srgbClr val="002060"/>
              </a:solidFill>
              <a:latin typeface="Arial" charset="0"/>
            </a:endParaRPr>
          </a:p>
          <a:p>
            <a:pPr indent="450850"/>
            <a:endParaRPr lang="ru-RU"/>
          </a:p>
        </p:txBody>
      </p:sp>
      <p:pic>
        <p:nvPicPr>
          <p:cNvPr id="307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4154488"/>
            <a:ext cx="1517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6225" y="4370388"/>
            <a:ext cx="211931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3290888"/>
            <a:ext cx="8610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Дякую за увагу!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0" y="0"/>
            <a:ext cx="10150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1171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690688" y="3146425"/>
            <a:ext cx="7086600" cy="1600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325" y="303213"/>
            <a:ext cx="8569325" cy="1265237"/>
          </a:xfrm>
        </p:spPr>
        <p:txBody>
          <a:bodyPr/>
          <a:lstStyle/>
          <a:p>
            <a:pPr algn="r" eaLnBrk="1" hangingPunct="1">
              <a:defRPr/>
            </a:pPr>
            <a:r>
              <a:rPr lang="uk-UA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НАШІ ПРОЕКТИ. НАШІ РЕКОМЕНДАЦІЇ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42988" y="1635125"/>
            <a:ext cx="4484687" cy="70802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ПРОЕКТИ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РЕКОМЕНДАЦІЇ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17488" y="293688"/>
          <a:ext cx="1431925" cy="558800"/>
        </p:xfrm>
        <a:graphic>
          <a:graphicData uri="http://schemas.openxmlformats.org/presentationml/2006/ole">
            <p:oleObj spid="_x0000_s34818" r:id="rId3" imgW="914400" imgH="914400" progId="">
              <p:embed/>
            </p:oleObj>
          </a:graphicData>
        </a:graphic>
      </p:graphicFrame>
      <p:pic>
        <p:nvPicPr>
          <p:cNvPr id="34822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722938" y="2714625"/>
            <a:ext cx="1531937" cy="2108200"/>
          </a:xfrm>
        </p:spPr>
      </p:pic>
      <p:pic>
        <p:nvPicPr>
          <p:cNvPr id="3482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659563" y="3074988"/>
            <a:ext cx="1831975" cy="2519362"/>
          </a:xfrm>
        </p:spPr>
      </p:pic>
      <p:pic>
        <p:nvPicPr>
          <p:cNvPr id="3482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5325" y="2714625"/>
            <a:ext cx="14398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5963" y="4514850"/>
            <a:ext cx="1770062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39063" y="4659313"/>
            <a:ext cx="19050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2411413" y="2786063"/>
            <a:ext cx="2592387" cy="57626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35150" y="4154488"/>
            <a:ext cx="3744913" cy="72072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29" name="TextBox 17"/>
          <p:cNvSpPr txBox="1">
            <a:spLocks noChangeArrowheads="1"/>
          </p:cNvSpPr>
          <p:nvPr/>
        </p:nvSpPr>
        <p:spPr bwMode="auto">
          <a:xfrm>
            <a:off x="2482850" y="2786063"/>
            <a:ext cx="2520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Наркологія</a:t>
            </a:r>
            <a:r>
              <a:rPr lang="en-US" sz="1400"/>
              <a:t> – </a:t>
            </a:r>
            <a:r>
              <a:rPr lang="uk-UA" sz="1400"/>
              <a:t>близько 20 впроваджень</a:t>
            </a:r>
            <a:endParaRPr lang="ru-RU" sz="1400"/>
          </a:p>
        </p:txBody>
      </p:sp>
      <p:sp>
        <p:nvSpPr>
          <p:cNvPr id="34830" name="TextBox 18"/>
          <p:cNvSpPr txBox="1">
            <a:spLocks noChangeArrowheads="1"/>
          </p:cNvSpPr>
          <p:nvPr/>
        </p:nvSpPr>
        <p:spPr bwMode="auto">
          <a:xfrm>
            <a:off x="1690688" y="4227513"/>
            <a:ext cx="40322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/>
              <a:t>Електронний реєстр листків непрацездатності – </a:t>
            </a:r>
            <a:r>
              <a:rPr lang="en-US" sz="1400" b="1"/>
              <a:t>1800</a:t>
            </a:r>
            <a:r>
              <a:rPr lang="uk-UA" sz="1400" b="1"/>
              <a:t> закладів охорони здоров</a:t>
            </a:r>
            <a:r>
              <a:rPr lang="en-US" sz="1400" b="1"/>
              <a:t>’</a:t>
            </a:r>
            <a:r>
              <a:rPr lang="uk-UA" sz="1400" b="1"/>
              <a:t>я </a:t>
            </a:r>
            <a:endParaRPr lang="ru-RU" sz="1400" b="1"/>
          </a:p>
        </p:txBody>
      </p:sp>
      <p:sp>
        <p:nvSpPr>
          <p:cNvPr id="34831" name="TextBox 19"/>
          <p:cNvSpPr txBox="1">
            <a:spLocks noChangeArrowheads="1"/>
          </p:cNvSpPr>
          <p:nvPr/>
        </p:nvSpPr>
        <p:spPr bwMode="auto">
          <a:xfrm>
            <a:off x="2411413" y="3506788"/>
            <a:ext cx="2519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Стаціонар</a:t>
            </a:r>
            <a:r>
              <a:rPr lang="en-US" sz="1400"/>
              <a:t> – </a:t>
            </a:r>
            <a:r>
              <a:rPr lang="uk-UA" sz="1400"/>
              <a:t>близько 120 впроваджень</a:t>
            </a:r>
            <a:endParaRPr lang="ru-RU" sz="140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11413" y="3506788"/>
            <a:ext cx="2592387" cy="57626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54288" y="4946650"/>
            <a:ext cx="2592387" cy="57626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54288" y="5811838"/>
            <a:ext cx="2592387" cy="57467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35" name="TextBox 23"/>
          <p:cNvSpPr txBox="1">
            <a:spLocks noChangeArrowheads="1"/>
          </p:cNvSpPr>
          <p:nvPr/>
        </p:nvSpPr>
        <p:spPr bwMode="auto">
          <a:xfrm>
            <a:off x="2627313" y="4946650"/>
            <a:ext cx="2519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Поліклініка</a:t>
            </a:r>
            <a:r>
              <a:rPr lang="en-US" sz="1400"/>
              <a:t> – </a:t>
            </a:r>
            <a:r>
              <a:rPr lang="uk-UA" sz="1400"/>
              <a:t>близько 60 впроваджень</a:t>
            </a:r>
            <a:endParaRPr lang="ru-RU" sz="1400"/>
          </a:p>
        </p:txBody>
      </p:sp>
      <p:sp>
        <p:nvSpPr>
          <p:cNvPr id="34836" name="TextBox 24"/>
          <p:cNvSpPr txBox="1">
            <a:spLocks noChangeArrowheads="1"/>
          </p:cNvSpPr>
          <p:nvPr/>
        </p:nvSpPr>
        <p:spPr bwMode="auto">
          <a:xfrm>
            <a:off x="2554288" y="5811838"/>
            <a:ext cx="25209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Електронний реєстр цитологічних досліджень </a:t>
            </a:r>
            <a:endParaRPr lang="ru-RU" sz="140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54288" y="6530975"/>
            <a:ext cx="2592387" cy="57626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38" name="TextBox 26"/>
          <p:cNvSpPr txBox="1">
            <a:spLocks noChangeArrowheads="1"/>
          </p:cNvSpPr>
          <p:nvPr/>
        </p:nvSpPr>
        <p:spPr bwMode="auto">
          <a:xfrm>
            <a:off x="2627313" y="6530975"/>
            <a:ext cx="2519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Електронний реєстр флюоорограм міста </a:t>
            </a:r>
            <a:endParaRPr lang="ru-RU" sz="1400"/>
          </a:p>
        </p:txBody>
      </p:sp>
      <p:sp>
        <p:nvSpPr>
          <p:cNvPr id="29" name="TextBox 28"/>
          <p:cNvSpPr txBox="1"/>
          <p:nvPr/>
        </p:nvSpPr>
        <p:spPr>
          <a:xfrm>
            <a:off x="5219700" y="7107238"/>
            <a:ext cx="19431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accent6">
                    <a:lumMod val="60000"/>
                    <a:lumOff val="40000"/>
                  </a:schemeClr>
                </a:solidFill>
                <a:cs typeface="+mn-cs"/>
              </a:rPr>
              <a:t>і т.д.……..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4788" y="5883275"/>
            <a:ext cx="7712075" cy="838200"/>
          </a:xfrm>
        </p:spPr>
        <p:txBody>
          <a:bodyPr/>
          <a:lstStyle/>
          <a:p>
            <a:pPr algn="ctr" eaLnBrk="1" hangingPunct="1"/>
            <a:r>
              <a:rPr lang="uk-UA" sz="3600" b="1" smtClean="0">
                <a:latin typeface="Bookman Old Style" pitchFamily="18" charset="0"/>
              </a:rPr>
              <a:t>ПЕРВИННИЙ РІВЕНЬ</a:t>
            </a:r>
          </a:p>
        </p:txBody>
      </p:sp>
      <p:pic>
        <p:nvPicPr>
          <p:cNvPr id="357378" name="Picture 4" descr="p_72_673938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1388"/>
            <a:ext cx="101504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79" name="Picture 5" descr="Укрмедсофт_logo FIX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3" y="0"/>
            <a:ext cx="273526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8388" y="303213"/>
            <a:ext cx="73040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ЕЛЕКТРОННА РЕЄСТРАТУРА</a:t>
            </a:r>
            <a:endParaRPr lang="ru-RU" sz="3200" smtClean="0">
              <a:latin typeface="Bookman Old Style" pitchFamily="18" charset="0"/>
            </a:endParaRPr>
          </a:p>
        </p:txBody>
      </p:sp>
      <p:sp>
        <p:nvSpPr>
          <p:cNvPr id="77839" name="Содержимое 3"/>
          <p:cNvSpPr>
            <a:spLocks noGrp="1"/>
          </p:cNvSpPr>
          <p:nvPr>
            <p:ph sz="half" idx="2"/>
          </p:nvPr>
        </p:nvSpPr>
        <p:spPr>
          <a:xfrm>
            <a:off x="1187450" y="1635125"/>
            <a:ext cx="8424863" cy="44973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mtClean="0"/>
              <a:t>     </a:t>
            </a:r>
            <a:endParaRPr lang="ru-RU" smtClean="0">
              <a:solidFill>
                <a:srgbClr val="8585E0"/>
              </a:solidFill>
            </a:endParaRPr>
          </a:p>
        </p:txBody>
      </p:sp>
      <p:graphicFrame>
        <p:nvGraphicFramePr>
          <p:cNvPr id="77827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77827" r:id="rId3" imgW="914400" imgH="914400" progId="">
              <p:embed/>
            </p:oleObj>
          </a:graphicData>
        </a:graphic>
      </p:graphicFrame>
      <p:pic>
        <p:nvPicPr>
          <p:cNvPr id="778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25" y="1778000"/>
            <a:ext cx="305593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2488" y="4443413"/>
            <a:ext cx="33131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4370388"/>
            <a:ext cx="3455987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7038" y="1778000"/>
            <a:ext cx="417671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5375" y="3435350"/>
            <a:ext cx="3649663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7836" name="Object 1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77836" r:id="rId9" imgW="914400" imgH="914400" progId="">
              <p:embed/>
            </p:oleObj>
          </a:graphicData>
        </a:graphic>
      </p:graphicFrame>
      <p:graphicFrame>
        <p:nvGraphicFramePr>
          <p:cNvPr id="77837" name="Object 13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77837" r:id="rId10" imgW="914400" imgH="914400" progId="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38388" y="303213"/>
            <a:ext cx="7304087" cy="12652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ЕЛЕКТРОННА КАРТА ВІЗИТУ</a:t>
            </a:r>
            <a:endParaRPr lang="ru-RU" sz="3200" smtClean="0">
              <a:latin typeface="Bookman Old Style" pitchFamily="18" charset="0"/>
            </a:endParaRPr>
          </a:p>
        </p:txBody>
      </p:sp>
      <p:sp>
        <p:nvSpPr>
          <p:cNvPr id="189453" name="Содержимое 3"/>
          <p:cNvSpPr>
            <a:spLocks noGrp="1"/>
          </p:cNvSpPr>
          <p:nvPr>
            <p:ph sz="half" idx="4294967295"/>
          </p:nvPr>
        </p:nvSpPr>
        <p:spPr>
          <a:xfrm>
            <a:off x="1187450" y="1635125"/>
            <a:ext cx="6911975" cy="36718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400" smtClean="0"/>
              <a:t>     </a:t>
            </a:r>
            <a:endParaRPr lang="ru-RU" sz="2400" smtClean="0">
              <a:solidFill>
                <a:srgbClr val="8585E0"/>
              </a:solidFill>
            </a:endParaRPr>
          </a:p>
        </p:txBody>
      </p:sp>
      <p:graphicFrame>
        <p:nvGraphicFramePr>
          <p:cNvPr id="189444" name="Object 2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189444" r:id="rId3" imgW="914400" imgH="914400" progId="">
              <p:embed/>
            </p:oleObj>
          </a:graphicData>
        </a:graphic>
      </p:graphicFrame>
      <p:graphicFrame>
        <p:nvGraphicFramePr>
          <p:cNvPr id="189450" name="Object 10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189450" r:id="rId4" imgW="914400" imgH="914400" progId="">
              <p:embed/>
            </p:oleObj>
          </a:graphicData>
        </a:graphic>
      </p:graphicFrame>
      <p:graphicFrame>
        <p:nvGraphicFramePr>
          <p:cNvPr id="189451" name="Object 11"/>
          <p:cNvGraphicFramePr>
            <a:graphicFrameLocks noChangeAspect="1"/>
          </p:cNvGraphicFramePr>
          <p:nvPr/>
        </p:nvGraphicFramePr>
        <p:xfrm>
          <a:off x="322263" y="338138"/>
          <a:ext cx="1431925" cy="558800"/>
        </p:xfrm>
        <a:graphic>
          <a:graphicData uri="http://schemas.openxmlformats.org/presentationml/2006/ole">
            <p:oleObj spid="_x0000_s189451" r:id="rId5" imgW="914400" imgH="914400" progId="">
              <p:embed/>
            </p:oleObj>
          </a:graphicData>
        </a:graphic>
      </p:graphicFrame>
      <p:pic>
        <p:nvPicPr>
          <p:cNvPr id="18945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513" y="1635125"/>
            <a:ext cx="550862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55" name="Text Box 18"/>
          <p:cNvSpPr txBox="1">
            <a:spLocks noChangeArrowheads="1"/>
          </p:cNvSpPr>
          <p:nvPr/>
        </p:nvSpPr>
        <p:spPr bwMode="auto">
          <a:xfrm>
            <a:off x="2843213" y="5522913"/>
            <a:ext cx="648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189456" name="Text Box 19"/>
          <p:cNvSpPr txBox="1">
            <a:spLocks noChangeArrowheads="1"/>
          </p:cNvSpPr>
          <p:nvPr/>
        </p:nvSpPr>
        <p:spPr bwMode="auto">
          <a:xfrm>
            <a:off x="2051050" y="5378450"/>
            <a:ext cx="7848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</a:rPr>
              <a:t>Облік відвідувань по випадку обслуговування</a:t>
            </a:r>
          </a:p>
          <a:p>
            <a:pPr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</a:rPr>
              <a:t>Облік пільгового контингенту</a:t>
            </a:r>
          </a:p>
          <a:p>
            <a:pPr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</a:rPr>
              <a:t>Кодування діагнозу по МКХ-10. Кодування візиту по </a:t>
            </a:r>
            <a:r>
              <a:rPr lang="en-US" sz="1800">
                <a:solidFill>
                  <a:schemeClr val="accent2"/>
                </a:solidFill>
              </a:rPr>
              <a:t>ICPC-2</a:t>
            </a:r>
          </a:p>
          <a:p>
            <a:pPr>
              <a:spcBef>
                <a:spcPct val="50000"/>
              </a:spcBef>
            </a:pPr>
            <a:r>
              <a:rPr lang="uk-UA" sz="1800">
                <a:solidFill>
                  <a:schemeClr val="accent2"/>
                </a:solidFill>
              </a:rPr>
              <a:t>Контроль обовязкових обстежень. Непрацездатність , Лабораторні обстеження</a:t>
            </a:r>
          </a:p>
          <a:p>
            <a:pPr algn="r">
              <a:spcBef>
                <a:spcPct val="50000"/>
              </a:spcBef>
            </a:pPr>
            <a:r>
              <a:rPr lang="uk-UA" sz="1800" b="1">
                <a:solidFill>
                  <a:schemeClr val="accent2"/>
                </a:solidFill>
              </a:rPr>
              <a:t>все з одного документу – Просто та зручно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PPAni4_cube_prnt">
  <a:themeElements>
    <a:clrScheme name="">
      <a:dk1>
        <a:srgbClr val="000000"/>
      </a:dk1>
      <a:lt1>
        <a:srgbClr val="DDDDDD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EBEBEB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PPPAni4_cube_prnt</Template>
  <TotalTime>5618</TotalTime>
  <Words>1166</Words>
  <Application>Microsoft Office PowerPoint</Application>
  <PresentationFormat>Произвольный</PresentationFormat>
  <Paragraphs>238</Paragraphs>
  <Slides>59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Times New Roman</vt:lpstr>
      <vt:lpstr>Arial</vt:lpstr>
      <vt:lpstr>Calibri</vt:lpstr>
      <vt:lpstr>Bookman Old Style</vt:lpstr>
      <vt:lpstr>Wingdings</vt:lpstr>
      <vt:lpstr>Arial Narrow</vt:lpstr>
      <vt:lpstr>PPPAni4_cube_prnt</vt:lpstr>
      <vt:lpstr>PPPAni4_cube_prnt</vt:lpstr>
      <vt:lpstr>Слайд 1</vt:lpstr>
      <vt:lpstr>ПРИНЦИПИ ПОБУДОВИ КОМПЛЕКСУ</vt:lpstr>
      <vt:lpstr>НАШ ПІДХІД ДО ІНФОРМАТИЗАЦІЇ</vt:lpstr>
      <vt:lpstr>ІМІТАЦІЯ ЗВИЧНОЇ РОБОТИ.  ПРОСТО І ДОСТУПНО</vt:lpstr>
      <vt:lpstr>СИСТЕМА ДОСТУПУ ДО ЕЛЕКТРОННОГО ДОКУМЕНТУ</vt:lpstr>
      <vt:lpstr>НАШІ ПРОЕКТИ. НАШІ РЕКОМЕНДАЦІЇ</vt:lpstr>
      <vt:lpstr>ПЕРВИННИЙ РІВЕНЬ</vt:lpstr>
      <vt:lpstr>ЕЛЕКТРОННА РЕЄСТРАТУРА</vt:lpstr>
      <vt:lpstr>ЕЛЕКТРОННА КАРТА ВІЗИТУ</vt:lpstr>
      <vt:lpstr>ЕЛЕКТРОННА КАРТА ВІЗИТУ ICPC-2</vt:lpstr>
      <vt:lpstr>ЖУРНАЛ ЕПІЗОДІВ (life story)  ICPC-2</vt:lpstr>
      <vt:lpstr>ЖУРНАЛ 074 ТА ВІДОМІСТЬ Ф 039</vt:lpstr>
      <vt:lpstr>ЛИСТОК НЕПРАЦЕЗАДНОСТІ</vt:lpstr>
      <vt:lpstr>ЕЛЕКТРОННИЙ РЕЄСТР ЛН АНАЛІТИКА</vt:lpstr>
      <vt:lpstr>ЛІКАРСЬКЕ СВІДОЦТВО ПРО СМЕРТЬ</vt:lpstr>
      <vt:lpstr>ЕЛЕКТРОННА КАРТА ЩЕПЛЕНЬ</vt:lpstr>
      <vt:lpstr>ПЛАНУВАННЯ ЩЕПЛЕНЬ</vt:lpstr>
      <vt:lpstr>ЕЛЕКТРОННА ДОВІДКА ПРО ПРОВЕДЕНЕ ЩЕПЛЕННЯ Ф 063</vt:lpstr>
      <vt:lpstr>ЕЛЕКТРОННЕ НАПРАВЛЕННЯ НА АНАЛІЗ. ОТРИМАННЯ РЕЗУЛЬТАТУ ОДРАЗУ Ж ПІСЛЯ ПРОВЕДЕНОГО ДОСЛІДЖЕННЯ</vt:lpstr>
      <vt:lpstr>eHEALTH (лікар)</vt:lpstr>
      <vt:lpstr>eHEALTH (керівник)</vt:lpstr>
      <vt:lpstr>ВТОРИННИЙ РІВЕНЬ АМБУЛАТОРНИЙ ПРИЙОМ</vt:lpstr>
      <vt:lpstr>Супровід закладу від і до.. </vt:lpstr>
      <vt:lpstr>РЕЦЕПЦІЯ</vt:lpstr>
      <vt:lpstr>АРМ ЛІКАРЯ </vt:lpstr>
      <vt:lpstr>АРМ ЛІКАРЯ </vt:lpstr>
      <vt:lpstr>АРМ ЛІКАРЯ</vt:lpstr>
      <vt:lpstr>АРМ ЛІКАРЯ</vt:lpstr>
      <vt:lpstr>АРМ ЛІКАРЯ</vt:lpstr>
      <vt:lpstr>АРМ ЛІКАРЯ</vt:lpstr>
      <vt:lpstr>ЛАБОРАТОРІЯ</vt:lpstr>
      <vt:lpstr>АРМ ЛІКАРЯ-ЕКСПЕРТА</vt:lpstr>
      <vt:lpstr>ЕЛЕКТРОННИЙ РЕЄСТР ЛН, МЕДИЧНИХ ДОВІДОК</vt:lpstr>
      <vt:lpstr>ВИДАЧА ДОЗВОЛІВ ТА ПОСВІДЧЕНЬ</vt:lpstr>
      <vt:lpstr>НАРКОЛОГІЧНИЙ КОНТРОЛЬ</vt:lpstr>
      <vt:lpstr>АРМ СТОМАТОЛОГА</vt:lpstr>
      <vt:lpstr>ІНФОРМАЦІЙНО-АНАЛІТИЧНИЙ БЛОК</vt:lpstr>
      <vt:lpstr>eHEALTH</vt:lpstr>
      <vt:lpstr>ДЛЯ КЕРІВНИКА</vt:lpstr>
      <vt:lpstr>ВТОРИННИЙ РІВЕНЬ СТАЦІОНАР</vt:lpstr>
      <vt:lpstr>ЕЛЕКТРОННА ІСТОРІЯ ХВОРОБИ ВІД І ДО…</vt:lpstr>
      <vt:lpstr>ПРИЙМАЛЬНЕ ВІДДІЛЕННЯ</vt:lpstr>
      <vt:lpstr>ПРИЙМАЛЬНЕ ВІДДІЛЕННЯ</vt:lpstr>
      <vt:lpstr>ОГЛЯД ЛІКАРЯ ПРИЙМАЛЬНОГО ВІДДІЛЕННЯ</vt:lpstr>
      <vt:lpstr>ХІРУРГІЧНЕ ВІДДІЛЕННЯ</vt:lpstr>
      <vt:lpstr>ХІРУРГІЧНЕ ВІДДІЛЕННЯ</vt:lpstr>
      <vt:lpstr>КЛІНІЧНЕ ВІДДІЛЕННЯ</vt:lpstr>
      <vt:lpstr>ОБЛІК РУХУ ХВОРИХ</vt:lpstr>
      <vt:lpstr>ПОЛОГОВЕ ВІДДІЛЕННЯ</vt:lpstr>
      <vt:lpstr>ДІАГНОСТИЧНЕ ВІДДІЛЕННЯ</vt:lpstr>
      <vt:lpstr>ЕПІКРИЗ</vt:lpstr>
      <vt:lpstr>ІСТОРІЯ ПЕРЕБУВАННЯ ПАЦІЄНТА В СТАЦІОНАРІ</vt:lpstr>
      <vt:lpstr> ПАТАНАТОМІЯ. ВИПИСКА ЛІКАРСЬКОГО СВІДОЦТВА ПРО СМЕРТЬ</vt:lpstr>
      <vt:lpstr> ДОВІДКА СТАЦІОНАРУ</vt:lpstr>
      <vt:lpstr>ІНФОРМАЦІЙНО-АНАЛІТИЧНИЙ БЛОК</vt:lpstr>
      <vt:lpstr>ІНФОРМАЦІЙНО-АНАЛІТИЧНИЙ БЛОК</vt:lpstr>
      <vt:lpstr>СИСТЕМА ЛІКАР  ON-LINE</vt:lpstr>
      <vt:lpstr>Слайд 58</vt:lpstr>
      <vt:lpstr>Дякую за увагу!</vt:lpstr>
    </vt:vector>
  </TitlesOfParts>
  <Company>DEmon Soft, 2008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Оксана</cp:lastModifiedBy>
  <cp:revision>280</cp:revision>
  <dcterms:created xsi:type="dcterms:W3CDTF">2011-04-16T15:31:27Z</dcterms:created>
  <dcterms:modified xsi:type="dcterms:W3CDTF">2019-10-10T22:30:17Z</dcterms:modified>
</cp:coreProperties>
</file>